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handoutMasterIdLst>
    <p:handoutMasterId r:id="rId7"/>
  </p:handoutMasterIdLst>
  <p:sldIdLst>
    <p:sldId id="535" r:id="rId2"/>
    <p:sldId id="539" r:id="rId3"/>
    <p:sldId id="540" r:id="rId4"/>
    <p:sldId id="54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D8B"/>
    <a:srgbClr val="000000"/>
    <a:srgbClr val="E75021"/>
    <a:srgbClr val="CEBF3B"/>
    <a:srgbClr val="FFFFFF"/>
    <a:srgbClr val="F8F8F8"/>
    <a:srgbClr val="07B7E7"/>
    <a:srgbClr val="057E9F"/>
    <a:srgbClr val="017162"/>
    <a:srgbClr val="088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81358" autoAdjust="0"/>
  </p:normalViewPr>
  <p:slideViewPr>
    <p:cSldViewPr snapToGrid="0" snapToObjects="1">
      <p:cViewPr varScale="1">
        <p:scale>
          <a:sx n="64" d="100"/>
          <a:sy n="64" d="100"/>
        </p:scale>
        <p:origin x="701" y="86"/>
      </p:cViewPr>
      <p:guideLst>
        <p:guide orient="horz" pos="504"/>
        <p:guide pos="2881"/>
      </p:guideLst>
    </p:cSldViewPr>
  </p:slideViewPr>
  <p:outlineViewPr>
    <p:cViewPr>
      <p:scale>
        <a:sx n="33" d="100"/>
        <a:sy n="33" d="100"/>
      </p:scale>
      <p:origin x="0" y="3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6" d="100"/>
          <a:sy n="86" d="100"/>
        </p:scale>
        <p:origin x="-304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B41D07-1BFE-A344-BCE9-24F091B8E24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F62F72-AFD5-534B-991E-2EE1D0948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9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C11EAE-B22B-A54A-850D-55A12632E7D2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3B269-5A64-2042-A710-DD9B264C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 and the next are your homework!</a:t>
            </a:r>
          </a:p>
          <a:p>
            <a:pPr marL="0" marR="0" lvl="0" indent="0" algn="l" rtl="0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emailed to you, fill out and return to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no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than End-of-Business next week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 (2/27)!!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391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 and the next are your homework!</a:t>
            </a:r>
          </a:p>
          <a:p>
            <a:pPr marL="0" marR="0" lvl="0" indent="0" algn="l" rtl="0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emailed to you, fill out and return to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no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than End-of-Business next week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Tuesday (2/27)!!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7053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3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0052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25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5"/>
              </a:buClr>
              <a:buFont typeface="Candara"/>
              <a:buNone/>
              <a:defRPr sz="5400" b="0" i="0" u="none" strike="noStrike" cap="small">
                <a:solidFill>
                  <a:schemeClr val="accent5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813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20031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ndara"/>
              <a:buNone/>
              <a:defRPr sz="4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350216"/>
            <a:ext cx="8229600" cy="51267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rgbClr val="013645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rgbClr val="013645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rgbClr val="013645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rgbClr val="01364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58419" algn="l" rtl="0">
              <a:spcBef>
                <a:spcPts val="280"/>
              </a:spcBef>
              <a:buClr>
                <a:srgbClr val="01364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13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74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584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584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92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8BA56E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8BA56E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 rot="5400000">
            <a:off x="2217817" y="4045823"/>
            <a:ext cx="4709160" cy="794"/>
          </a:xfrm>
          <a:prstGeom prst="straightConnector1">
            <a:avLst/>
          </a:prstGeom>
          <a:noFill/>
          <a:ln w="19050" cap="flat" cmpd="sng">
            <a:solidFill>
              <a:srgbClr val="8BA56E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49003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486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50216"/>
            <a:ext cx="8229600" cy="51267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1647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stadaptation.org/bristo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2503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25168"/>
              </a:buClr>
              <a:buSzPct val="25000"/>
              <a:buFont typeface="Candara"/>
              <a:buNone/>
            </a:pPr>
            <a:r>
              <a:rPr lang="en-US" sz="4000" b="1" i="0" u="none" strike="noStrike" cap="none" dirty="0" smtClean="0">
                <a:solidFill>
                  <a:srgbClr val="025168"/>
                </a:solidFill>
                <a:latin typeface="Candara"/>
                <a:ea typeface="Candara"/>
                <a:cs typeface="Candara"/>
                <a:sym typeface="Candara"/>
              </a:rPr>
              <a:t>Project or Place Name</a:t>
            </a:r>
            <a:endParaRPr lang="en-US" sz="4000" b="1" i="0" u="none" strike="noStrike" cap="none" dirty="0">
              <a:solidFill>
                <a:srgbClr val="025168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4129" y="749089"/>
            <a:ext cx="4392424" cy="2654059"/>
            <a:chOff x="344129" y="1073950"/>
            <a:chExt cx="4392424" cy="2654059"/>
          </a:xfrm>
        </p:grpSpPr>
        <p:sp>
          <p:nvSpPr>
            <p:cNvPr id="409" name="Shape 409"/>
            <p:cNvSpPr/>
            <p:nvPr/>
          </p:nvSpPr>
          <p:spPr>
            <a:xfrm>
              <a:off x="344129" y="1466324"/>
              <a:ext cx="4392424" cy="22616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64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1-2 bullets describing key context (forest type, condition)</a:t>
              </a:r>
              <a:endPara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  <a:p>
              <a:pPr marL="174625" indent="-174625">
                <a:buClr>
                  <a:srgbClr val="2F2B20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1-2 bullets touching on most important management goals</a:t>
              </a:r>
            </a:p>
            <a:p>
              <a:pPr marL="174625" indent="-174625">
                <a:buClr>
                  <a:srgbClr val="2F2B20"/>
                </a:buClr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Keep font sizing at least 16 in all boxes! </a:t>
              </a:r>
              <a:endPara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  <a:p>
              <a:pPr marL="285750" indent="-285750">
                <a:buClr>
                  <a:srgbClr val="2F2B20"/>
                </a:buClr>
                <a:buFont typeface="Candara"/>
                <a:buNone/>
              </a:pPr>
              <a:endParaRPr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44129" y="1073950"/>
              <a:ext cx="3712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ndara" panose="020E0502030303020204" pitchFamily="34" charset="0"/>
                </a:rPr>
                <a:t>Project Place &amp; Purpose</a:t>
              </a:r>
              <a:endParaRPr lang="en-US" sz="2000" b="1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4128" y="3585411"/>
            <a:ext cx="8531803" cy="2712948"/>
            <a:chOff x="344129" y="1073950"/>
            <a:chExt cx="4149213" cy="2529049"/>
          </a:xfrm>
        </p:grpSpPr>
        <p:sp>
          <p:nvSpPr>
            <p:cNvPr id="10" name="Shape 409"/>
            <p:cNvSpPr/>
            <p:nvPr/>
          </p:nvSpPr>
          <p:spPr>
            <a:xfrm>
              <a:off x="344129" y="1436755"/>
              <a:ext cx="4149213" cy="21662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64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Top 2-3 climate change-related issues affecting your project area</a:t>
              </a:r>
              <a:endPara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  <a:p>
              <a:pPr marL="285750" indent="-285750">
                <a:buClr>
                  <a:srgbClr val="2F2B20"/>
                </a:buClr>
                <a:buFont typeface="Candara"/>
                <a:buNone/>
              </a:pPr>
              <a:endParaRPr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4129" y="1073950"/>
              <a:ext cx="3712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ndara" panose="020E0502030303020204" pitchFamily="34" charset="0"/>
                </a:rPr>
                <a:t>Climate Change Impacts, Challenges, and Opportunities</a:t>
              </a:r>
              <a:endParaRPr lang="en-US" sz="2000" b="1" dirty="0">
                <a:latin typeface="Candara" panose="020E0502030303020204" pitchFamily="34" charset="0"/>
              </a:endParaRPr>
            </a:p>
          </p:txBody>
        </p:sp>
      </p:grpSp>
      <p:sp>
        <p:nvSpPr>
          <p:cNvPr id="411" name="Shape 411"/>
          <p:cNvSpPr/>
          <p:nvPr/>
        </p:nvSpPr>
        <p:spPr>
          <a:xfrm>
            <a:off x="0" y="6447040"/>
            <a:ext cx="9144000" cy="4109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b="1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Audience: </a:t>
            </a:r>
            <a:r>
              <a:rPr lang="en-US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State your audience here</a:t>
            </a:r>
            <a:endParaRPr lang="en-US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22" y="817113"/>
            <a:ext cx="3871309" cy="258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0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2503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25168"/>
              </a:buClr>
              <a:buSzPct val="25000"/>
              <a:buFont typeface="Candara"/>
              <a:buNone/>
            </a:pPr>
            <a:r>
              <a:rPr lang="en-US" sz="4000" b="1" i="0" u="none" strike="noStrike" cap="none" dirty="0" smtClean="0">
                <a:solidFill>
                  <a:srgbClr val="025168"/>
                </a:solidFill>
                <a:latin typeface="Candara"/>
                <a:ea typeface="Candara"/>
                <a:cs typeface="Candara"/>
                <a:sym typeface="Candara"/>
              </a:rPr>
              <a:t>Project or Place Name</a:t>
            </a:r>
            <a:endParaRPr lang="en-US" sz="4000" b="1" i="0" u="none" strike="noStrike" cap="none" dirty="0">
              <a:solidFill>
                <a:srgbClr val="025168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9" name="Shape 409"/>
          <p:cNvSpPr/>
          <p:nvPr/>
        </p:nvSpPr>
        <p:spPr>
          <a:xfrm>
            <a:off x="344130" y="1297878"/>
            <a:ext cx="3931920" cy="1486957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an adaptation tactic or set of related tactics that you are considering for implementation.</a:t>
            </a:r>
            <a:endParaRPr lang="en-US"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  <a:buFont typeface="Candara"/>
              <a:buNone/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129" y="905550"/>
            <a:ext cx="3578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Actions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13" name="Shape 409"/>
          <p:cNvSpPr/>
          <p:nvPr/>
        </p:nvSpPr>
        <p:spPr>
          <a:xfrm>
            <a:off x="4900087" y="1304368"/>
            <a:ext cx="3931920" cy="14869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the intended outcome from these actions</a:t>
            </a: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61569" y="1665608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409"/>
          <p:cNvSpPr/>
          <p:nvPr/>
        </p:nvSpPr>
        <p:spPr>
          <a:xfrm>
            <a:off x="344130" y="3152565"/>
            <a:ext cx="3931920" cy="1486957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another adaptation tactic or set of related tactics…</a:t>
            </a:r>
            <a:endParaRPr lang="en-US"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  <a:buFont typeface="Candara"/>
              <a:buNone/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" name="Shape 409"/>
          <p:cNvSpPr/>
          <p:nvPr/>
        </p:nvSpPr>
        <p:spPr>
          <a:xfrm>
            <a:off x="4900087" y="3159055"/>
            <a:ext cx="3931920" cy="14869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the intended outcome from these actions</a:t>
            </a: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61569" y="3520295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hape 409"/>
          <p:cNvSpPr/>
          <p:nvPr/>
        </p:nvSpPr>
        <p:spPr>
          <a:xfrm>
            <a:off x="344130" y="4985960"/>
            <a:ext cx="3931920" cy="1486957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another adaptation tactic or set of related tactics… or delete this box for space if the others are long.</a:t>
            </a:r>
            <a:endParaRPr lang="en-US"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  <a:buFont typeface="Candara"/>
              <a:buNone/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1" name="Shape 409"/>
          <p:cNvSpPr/>
          <p:nvPr/>
        </p:nvSpPr>
        <p:spPr>
          <a:xfrm>
            <a:off x="4900087" y="4992450"/>
            <a:ext cx="3931920" cy="14869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20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Describe the intended outcome from these actions</a:t>
            </a: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261569" y="5353690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85606" y="904258"/>
            <a:ext cx="3578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Outcomes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8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2503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25168"/>
              </a:buClr>
              <a:buSzPct val="25000"/>
              <a:buFont typeface="Candara"/>
              <a:buNone/>
            </a:pPr>
            <a:r>
              <a:rPr lang="en-US" sz="4000" b="1" i="0" u="none" strike="noStrike" cap="none" dirty="0" smtClean="0">
                <a:solidFill>
                  <a:srgbClr val="025168"/>
                </a:solidFill>
                <a:latin typeface="Candara"/>
                <a:ea typeface="Candara"/>
                <a:cs typeface="Candara"/>
                <a:sym typeface="Candara"/>
              </a:rPr>
              <a:t>Example: Bristol Lot (Eastern Mass)</a:t>
            </a:r>
            <a:endParaRPr lang="en-US" sz="4000" b="1" i="0" u="none" strike="noStrike" cap="none" dirty="0">
              <a:solidFill>
                <a:srgbClr val="025168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4129" y="785184"/>
            <a:ext cx="4392424" cy="2617963"/>
            <a:chOff x="344129" y="1073950"/>
            <a:chExt cx="4392424" cy="2617963"/>
          </a:xfrm>
        </p:grpSpPr>
        <p:sp>
          <p:nvSpPr>
            <p:cNvPr id="409" name="Shape 409"/>
            <p:cNvSpPr/>
            <p:nvPr/>
          </p:nvSpPr>
          <p:spPr>
            <a:xfrm>
              <a:off x="344129" y="1466324"/>
              <a:ext cx="4392424" cy="22255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64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Former agricultural land </a:t>
              </a:r>
            </a:p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Increase the structural diversity of a mixed oak stand</a:t>
              </a:r>
            </a:p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sz="2000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Sustain the regeneration of oak species through the use of prescribed fire</a:t>
              </a:r>
              <a:r>
                <a:rPr lang="en-US" sz="2000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.</a:t>
              </a:r>
              <a:endPara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44129" y="1073950"/>
              <a:ext cx="3712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ndara" panose="020E0502030303020204" pitchFamily="34" charset="0"/>
                </a:rPr>
                <a:t>Project Place &amp; Purpose</a:t>
              </a:r>
              <a:endParaRPr lang="en-US" sz="2000" b="1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4128" y="3561347"/>
            <a:ext cx="8531803" cy="2773109"/>
            <a:chOff x="344129" y="1073950"/>
            <a:chExt cx="4149213" cy="2563174"/>
          </a:xfrm>
        </p:grpSpPr>
        <p:sp>
          <p:nvSpPr>
            <p:cNvPr id="10" name="Shape 409"/>
            <p:cNvSpPr/>
            <p:nvPr/>
          </p:nvSpPr>
          <p:spPr>
            <a:xfrm>
              <a:off x="344129" y="1470880"/>
              <a:ext cx="4149213" cy="21662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64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impacts by </a:t>
              </a:r>
              <a:r>
                <a:rPr lang="en-US" kern="0" dirty="0">
                  <a:solidFill>
                    <a:srgbClr val="2F2B20"/>
                  </a:solidFill>
                  <a:latin typeface="Calibri" panose="020F0502020204030204" pitchFamily="34" charset="0"/>
                  <a:ea typeface="Candara"/>
                  <a:cs typeface="Candara"/>
                  <a:sym typeface="Candara"/>
                </a:rPr>
                <a:t>insect</a:t>
              </a:r>
              <a:r>
                <a:rPr lang="en-US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 pests could become more problematic in central hardwood-pine forests under a warmer climate(-).</a:t>
              </a:r>
            </a:p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Increased evapotranspiration and decreased soil moisture are likely to exacerbate summertime drying and contribute to drought-induced plant stress and decreases in productivity and survival(-).</a:t>
              </a:r>
            </a:p>
            <a:p>
              <a:pPr marL="174625" indent="-174625">
                <a:buSzPct val="60000"/>
                <a:buFont typeface="Wingdings" panose="05000000000000000000" pitchFamily="2" charset="2"/>
                <a:buChar char="§"/>
              </a:pPr>
              <a:r>
                <a:rPr lang="en-US" kern="0" dirty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central hardwood-pine forests are projected to have similar or increased habitat, including black, chestnut, scarlet, and white oak and pignut and shagbark hickory</a:t>
              </a:r>
              <a:r>
                <a:rPr lang="en-US" kern="0" dirty="0" smtClean="0">
                  <a:solidFill>
                    <a:srgbClr val="2F2B20"/>
                  </a:solidFill>
                  <a:latin typeface="Candara"/>
                  <a:ea typeface="Candara"/>
                  <a:cs typeface="Candara"/>
                  <a:sym typeface="Candara"/>
                </a:rPr>
                <a:t>(+).</a:t>
              </a:r>
              <a:endParaRPr lang="en-US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4129" y="1073950"/>
              <a:ext cx="37120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Candara" panose="020E0502030303020204" pitchFamily="34" charset="0"/>
                </a:rPr>
                <a:t>Climate Change Impacts, Challenges, and Opportunities</a:t>
              </a:r>
              <a:endParaRPr lang="en-US" sz="2000" b="1" dirty="0">
                <a:latin typeface="Candara" panose="020E0502030303020204" pitchFamily="34" charset="0"/>
              </a:endParaRPr>
            </a:p>
          </p:txBody>
        </p:sp>
      </p:grpSp>
      <p:sp>
        <p:nvSpPr>
          <p:cNvPr id="411" name="Shape 411"/>
          <p:cNvSpPr/>
          <p:nvPr/>
        </p:nvSpPr>
        <p:spPr>
          <a:xfrm>
            <a:off x="0" y="6447040"/>
            <a:ext cx="9144000" cy="4109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US" b="1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Audience: </a:t>
            </a:r>
            <a:r>
              <a:rPr lang="en-US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General public		(Demo </a:t>
            </a:r>
            <a:r>
              <a:rPr lang="en-US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page at: </a:t>
            </a:r>
            <a:r>
              <a:rPr lang="en-US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  <a:hlinkClick r:id="rId3"/>
              </a:rPr>
              <a:t>www.forestadaptation.org/Bristol</a:t>
            </a:r>
            <a:r>
              <a:rPr lang="en-US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) </a:t>
            </a:r>
            <a:endParaRPr lang="en-US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2" name="Picture 11" descr="FG Hills 6 20 2016 NW cnr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7267" y="785183"/>
            <a:ext cx="2420322" cy="293004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39170" y="3345892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June 2016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4" descr="winter moth.jpg"/>
          <p:cNvPicPr>
            <a:picLocks noChangeAspect="1"/>
          </p:cNvPicPr>
          <p:nvPr/>
        </p:nvPicPr>
        <p:blipFill>
          <a:blip r:embed="rId5" cstate="print"/>
          <a:srcRect l="20000" r="5000"/>
          <a:stretch>
            <a:fillRect/>
          </a:stretch>
        </p:blipFill>
        <p:spPr bwMode="auto">
          <a:xfrm>
            <a:off x="5128061" y="1045469"/>
            <a:ext cx="1267205" cy="112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gypsy moth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0" b="17500"/>
          <a:stretch>
            <a:fillRect/>
          </a:stretch>
        </p:blipFill>
        <p:spPr bwMode="auto">
          <a:xfrm>
            <a:off x="5128061" y="1955832"/>
            <a:ext cx="1267205" cy="155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09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2503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25168"/>
              </a:buClr>
              <a:buSzPct val="25000"/>
              <a:buFont typeface="Candara"/>
              <a:buNone/>
            </a:pPr>
            <a:r>
              <a:rPr lang="en-US" sz="4000" b="1" dirty="0" smtClean="0">
                <a:solidFill>
                  <a:srgbClr val="025168"/>
                </a:solidFill>
              </a:rPr>
              <a:t>Example</a:t>
            </a:r>
            <a:r>
              <a:rPr lang="en-US" sz="4000" b="1" smtClean="0">
                <a:solidFill>
                  <a:srgbClr val="025168"/>
                </a:solidFill>
              </a:rPr>
              <a:t>: Bristol Lot</a:t>
            </a:r>
            <a:endParaRPr lang="en-US" sz="4000" b="1" i="0" u="none" strike="noStrike" cap="none" dirty="0">
              <a:solidFill>
                <a:srgbClr val="025168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9" name="Shape 409"/>
          <p:cNvSpPr/>
          <p:nvPr/>
        </p:nvSpPr>
        <p:spPr>
          <a:xfrm>
            <a:off x="344130" y="1297877"/>
            <a:ext cx="3931920" cy="2395818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Perform a silvicultural operation to remove crowded, damaged, or stressed trees in order to reduce competition for light, nutrients, and water</a:t>
            </a:r>
            <a:r>
              <a:rPr lang="en-US" sz="19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. </a:t>
            </a: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Create a mix of species, age classes, and stand structures to reduce the availability of host species for pests and pathogens.</a:t>
            </a:r>
          </a:p>
          <a:p>
            <a:pPr>
              <a:buSzPct val="60000"/>
            </a:pPr>
            <a:endParaRPr lang="en-US" sz="19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129" y="905550"/>
            <a:ext cx="3578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Actions</a:t>
            </a:r>
            <a:endParaRPr lang="en-US" sz="2000" b="1" dirty="0">
              <a:latin typeface="Candara" panose="020E0502030303020204" pitchFamily="34" charset="0"/>
            </a:endParaRPr>
          </a:p>
        </p:txBody>
      </p:sp>
      <p:sp>
        <p:nvSpPr>
          <p:cNvPr id="13" name="Shape 409"/>
          <p:cNvSpPr/>
          <p:nvPr/>
        </p:nvSpPr>
        <p:spPr>
          <a:xfrm>
            <a:off x="4900087" y="1304368"/>
            <a:ext cx="3931920" cy="2389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High levels of diversity helps increase the ability of the stand to adapt to climate change.</a:t>
            </a:r>
          </a:p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Gives residual trees more nutrients and light to increase its viability to withstand drought stress and damage for pests and disease.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261569" y="1665608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 409"/>
          <p:cNvSpPr/>
          <p:nvPr/>
        </p:nvSpPr>
        <p:spPr>
          <a:xfrm>
            <a:off x="329649" y="3898234"/>
            <a:ext cx="3931920" cy="1244654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Use prescribed fire to maintain oak regeneration and sustain a mixed oak ecosystem.</a:t>
            </a:r>
          </a:p>
        </p:txBody>
      </p:sp>
      <p:sp>
        <p:nvSpPr>
          <p:cNvPr id="15" name="Shape 409"/>
          <p:cNvSpPr/>
          <p:nvPr/>
        </p:nvSpPr>
        <p:spPr>
          <a:xfrm>
            <a:off x="4900087" y="3898233"/>
            <a:ext cx="3931920" cy="1244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Expand our Rx burn program and demonstrate how prescribed fire can be a useful tool in ecosystem management.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251125" y="4174157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hape 409"/>
          <p:cNvSpPr/>
          <p:nvPr/>
        </p:nvSpPr>
        <p:spPr>
          <a:xfrm>
            <a:off x="344130" y="5347200"/>
            <a:ext cx="3931920" cy="1125717"/>
          </a:xfrm>
          <a:prstGeom prst="rect">
            <a:avLst/>
          </a:prstGeom>
          <a:solidFill>
            <a:schemeClr val="bg1">
              <a:lumMod val="95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Plant blight resistant American chestnut if impact from insect pests is severe</a:t>
            </a:r>
            <a:r>
              <a:rPr lang="en-US" sz="1900" kern="0" dirty="0" smtClea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.</a:t>
            </a:r>
            <a:endParaRPr lang="en-US" sz="19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1" name="Shape 409"/>
          <p:cNvSpPr/>
          <p:nvPr/>
        </p:nvSpPr>
        <p:spPr>
          <a:xfrm>
            <a:off x="4900087" y="5353690"/>
            <a:ext cx="3931920" cy="11257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SzPct val="60000"/>
            </a:pPr>
            <a:r>
              <a:rPr lang="en-US" sz="19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Reestablish American chestnut back into the Central Hardwood forest. 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4261569" y="5598882"/>
            <a:ext cx="624037" cy="62235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85606" y="904258"/>
            <a:ext cx="3578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Outcomes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77364"/>
      </p:ext>
    </p:extLst>
  </p:cSld>
  <p:clrMapOvr>
    <a:masterClrMapping/>
  </p:clrMapOvr>
</p:sld>
</file>

<file path=ppt/theme/theme1.xml><?xml version="1.0" encoding="utf-8"?>
<a:theme xmlns:a="http://schemas.openxmlformats.org/drawingml/2006/main" name="1_Clarity">
  <a:themeElements>
    <a:clrScheme name="CCRF plus POP">
      <a:dk1>
        <a:srgbClr val="2F2B20"/>
      </a:dk1>
      <a:lt1>
        <a:srgbClr val="FFFFFF"/>
      </a:lt1>
      <a:dk2>
        <a:srgbClr val="675E47"/>
      </a:dk2>
      <a:lt2>
        <a:srgbClr val="EFECE7"/>
      </a:lt2>
      <a:accent1>
        <a:srgbClr val="4D4D4D"/>
      </a:accent1>
      <a:accent2>
        <a:srgbClr val="468F8A"/>
      </a:accent2>
      <a:accent3>
        <a:srgbClr val="046D8B"/>
      </a:accent3>
      <a:accent4>
        <a:srgbClr val="FFAB07"/>
      </a:accent4>
      <a:accent5>
        <a:srgbClr val="EB6841"/>
      </a:accent5>
      <a:accent6>
        <a:srgbClr val="72AD75"/>
      </a:accent6>
      <a:hlink>
        <a:srgbClr val="046D8B"/>
      </a:hlink>
      <a:folHlink>
        <a:srgbClr val="046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24272</TotalTime>
  <Words>473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Candara</vt:lpstr>
      <vt:lpstr>Noto Sans Symbols</vt:lpstr>
      <vt:lpstr>Wingdings</vt:lpstr>
      <vt:lpstr>1_Clarity</vt:lpstr>
      <vt:lpstr>Project or Place Name</vt:lpstr>
      <vt:lpstr>Project or Place Name</vt:lpstr>
      <vt:lpstr>Example: Bristol Lot (Eastern Mass)</vt:lpstr>
      <vt:lpstr>Example: Bristol Lot</vt:lpstr>
    </vt:vector>
  </TitlesOfParts>
  <Company>mtu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Adaptation</dc:title>
  <dc:creator>NIACS</dc:creator>
  <cp:lastModifiedBy>Janowiak, Maria -FS</cp:lastModifiedBy>
  <cp:revision>1047</cp:revision>
  <cp:lastPrinted>2013-11-29T17:15:31Z</cp:lastPrinted>
  <dcterms:created xsi:type="dcterms:W3CDTF">2011-02-13T16:34:22Z</dcterms:created>
  <dcterms:modified xsi:type="dcterms:W3CDTF">2018-02-21T12:58:44Z</dcterms:modified>
</cp:coreProperties>
</file>