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14" r:id="rId45"/>
    <p:sldId id="315" r:id="rId46"/>
    <p:sldId id="300" r:id="rId47"/>
    <p:sldId id="301" r:id="rId48"/>
    <p:sldId id="302" r:id="rId49"/>
    <p:sldId id="303" r:id="rId50"/>
    <p:sldId id="305" r:id="rId51"/>
    <p:sldId id="306" r:id="rId52"/>
    <p:sldId id="307" r:id="rId53"/>
    <p:sldId id="308" r:id="rId54"/>
    <p:sldId id="309" r:id="rId55"/>
    <p:sldId id="310" r:id="rId56"/>
    <p:sldId id="311" r:id="rId57"/>
    <p:sldId id="312" r:id="rId58"/>
    <p:sldId id="313" r:id="rId59"/>
  </p:sldIdLst>
  <p:sldSz cx="9144000" cy="6858000" type="screen4x3"/>
  <p:notesSz cx="6858000" cy="9144000"/>
  <p:embeddedFontLst>
    <p:embeddedFont>
      <p:font typeface="Candara" panose="020E0502030303020204"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Source Sans Pro" panose="020B0604020202020204" charset="0"/>
      <p:regular r:id="rId69"/>
      <p:bold r:id="rId70"/>
      <p:italic r:id="rId71"/>
      <p:boldItalic r:id="rId72"/>
    </p:embeddedFont>
    <p:embeddedFont>
      <p:font typeface="Open Sans" panose="020B060402020202020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9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68797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Welcome! We’ll get started in a few minutes. While everyone is getting settled, be sure you: </a:t>
            </a:r>
            <a:endParaRPr sz="1200" b="0" i="0" u="none" strike="noStrike" cap="none">
              <a:solidFill>
                <a:schemeClr val="dk1"/>
              </a:solidFill>
              <a:latin typeface="Calibri"/>
              <a:ea typeface="Calibri"/>
              <a:cs typeface="Calibri"/>
              <a:sym typeface="Calibri"/>
            </a:endParaRPr>
          </a:p>
        </p:txBody>
      </p:sp>
      <p:sp>
        <p:nvSpPr>
          <p:cNvPr id="87" name="Google Shape;87;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9158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a:spLocks noGrp="1" noRot="1" noChangeAspect="1"/>
          </p:cNvSpPr>
          <p:nvPr>
            <p:ph type="sldImg" idx="2"/>
          </p:nvPr>
        </p:nvSpPr>
        <p:spPr>
          <a:xfrm>
            <a:off x="1158875" y="692150"/>
            <a:ext cx="46164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0:notes"/>
          <p:cNvSpPr txBox="1">
            <a:spLocks noGrp="1"/>
          </p:cNvSpPr>
          <p:nvPr>
            <p:ph type="body" idx="1"/>
          </p:nvPr>
        </p:nvSpPr>
        <p:spPr>
          <a:xfrm>
            <a:off x="693420" y="4385628"/>
            <a:ext cx="5547360" cy="4154805"/>
          </a:xfrm>
          <a:prstGeom prst="rect">
            <a:avLst/>
          </a:prstGeom>
          <a:noFill/>
          <a:ln>
            <a:noFill/>
          </a:ln>
        </p:spPr>
        <p:txBody>
          <a:bodyPr spcFirstLastPara="1" wrap="square" lIns="92350" tIns="46175" rIns="92350" bIns="46175" anchor="t" anchorCtr="0">
            <a:noAutofit/>
          </a:bodyPr>
          <a:lstStyle/>
          <a:p>
            <a:pPr marL="0" lvl="0" indent="0" algn="l" rtl="0">
              <a:lnSpc>
                <a:spcPct val="115000"/>
              </a:lnSpc>
              <a:spcBef>
                <a:spcPts val="0"/>
              </a:spcBef>
              <a:spcAft>
                <a:spcPts val="0"/>
              </a:spcAft>
              <a:buClr>
                <a:srgbClr val="000000"/>
              </a:buClr>
              <a:buSzPts val="1100"/>
              <a:buFont typeface="Arial"/>
              <a:buNone/>
            </a:pPr>
            <a:r>
              <a:rPr lang="en-US">
                <a:solidFill>
                  <a:srgbClr val="000000"/>
                </a:solidFill>
              </a:rPr>
              <a:t>How will you implement this monitoring - specifically, including time frames</a:t>
            </a:r>
            <a:endParaRPr>
              <a:solidFill>
                <a:srgbClr val="000000"/>
              </a:solidFill>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61" name="Google Shape;161;p10:notes"/>
          <p:cNvSpPr txBox="1">
            <a:spLocks noGrp="1"/>
          </p:cNvSpPr>
          <p:nvPr>
            <p:ph type="sldNum" idx="12"/>
          </p:nvPr>
        </p:nvSpPr>
        <p:spPr>
          <a:xfrm>
            <a:off x="3927776" y="8769653"/>
            <a:ext cx="3004820" cy="461645"/>
          </a:xfrm>
          <a:prstGeom prst="rect">
            <a:avLst/>
          </a:prstGeom>
          <a:noFill/>
          <a:ln>
            <a:noFill/>
          </a:ln>
        </p:spPr>
        <p:txBody>
          <a:bodyPr spcFirstLastPara="1" wrap="square" lIns="92350" tIns="46175" rIns="92350" bIns="461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0141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0479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7174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0521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849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055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1203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1078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709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169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158875" y="692150"/>
            <a:ext cx="46164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93420" y="4385628"/>
            <a:ext cx="5547300" cy="4154700"/>
          </a:xfrm>
          <a:prstGeom prst="rect">
            <a:avLst/>
          </a:prstGeom>
          <a:noFill/>
          <a:ln>
            <a:noFill/>
          </a:ln>
        </p:spPr>
        <p:txBody>
          <a:bodyPr spcFirstLastPara="1" wrap="square" lIns="92350" tIns="46175" rIns="92350" bIns="4617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6" name="Google Shape;96;p2:notes"/>
          <p:cNvSpPr txBox="1">
            <a:spLocks noGrp="1"/>
          </p:cNvSpPr>
          <p:nvPr>
            <p:ph type="sldNum" idx="12"/>
          </p:nvPr>
        </p:nvSpPr>
        <p:spPr>
          <a:xfrm>
            <a:off x="3927776" y="8769653"/>
            <a:ext cx="3004800" cy="461700"/>
          </a:xfrm>
          <a:prstGeom prst="rect">
            <a:avLst/>
          </a:prstGeom>
          <a:noFill/>
          <a:ln>
            <a:noFill/>
          </a:ln>
        </p:spPr>
        <p:txBody>
          <a:bodyPr spcFirstLastPara="1" wrap="square" lIns="92350" tIns="46175" rIns="92350" bIns="461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196016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0330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148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062aa3c3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062aa3c3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5062aa3c3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4221566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2: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47" name="Google Shape;247;p22:notes"/>
          <p:cNvSpPr txBox="1">
            <a:spLocks noGrp="1"/>
          </p:cNvSpPr>
          <p:nvPr>
            <p:ph type="body" idx="1"/>
          </p:nvPr>
        </p:nvSpPr>
        <p:spPr>
          <a:xfrm>
            <a:off x="640080" y="4126230"/>
            <a:ext cx="5120640" cy="3909060"/>
          </a:xfrm>
          <a:prstGeom prst="rect">
            <a:avLst/>
          </a:prstGeom>
          <a:noFill/>
          <a:ln>
            <a:noFill/>
          </a:ln>
        </p:spPr>
        <p:txBody>
          <a:bodyPr spcFirstLastPara="1" wrap="square" lIns="86175" tIns="43075" rIns="86175" bIns="4307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48" name="Google Shape;248;p22:notes"/>
          <p:cNvSpPr txBox="1">
            <a:spLocks noGrp="1"/>
          </p:cNvSpPr>
          <p:nvPr>
            <p:ph type="sldNum" idx="12"/>
          </p:nvPr>
        </p:nvSpPr>
        <p:spPr>
          <a:xfrm>
            <a:off x="3625639" y="8250953"/>
            <a:ext cx="2773680" cy="434340"/>
          </a:xfrm>
          <a:prstGeom prst="rect">
            <a:avLst/>
          </a:prstGeom>
          <a:noFill/>
          <a:ln>
            <a:noFill/>
          </a:ln>
        </p:spPr>
        <p:txBody>
          <a:bodyPr spcFirstLastPara="1" wrap="square" lIns="86175" tIns="43075" rIns="86175" bIns="43075" anchor="b" anchorCtr="0">
            <a:noAutofit/>
          </a:bodyPr>
          <a:lstStyle/>
          <a:p>
            <a:pPr marL="0" marR="0" lvl="0" indent="0" algn="r" rtl="0">
              <a:spcBef>
                <a:spcPts val="0"/>
              </a:spcBef>
              <a:spcAft>
                <a:spcPts val="0"/>
              </a:spcAft>
              <a:buClr>
                <a:schemeClr val="dk1"/>
              </a:buClr>
              <a:buSzPts val="275"/>
              <a:buFont typeface="Calibri"/>
              <a:buNone/>
            </a:pPr>
            <a:fld id="{00000000-1234-1234-1234-123412341234}" type="slidenum">
              <a:rPr lang="en-US" sz="1100" b="0" i="0" u="none" strike="noStrike" cap="none">
                <a:solidFill>
                  <a:schemeClr val="dk1"/>
                </a:solidFill>
                <a:latin typeface="Calibri"/>
                <a:ea typeface="Calibri"/>
                <a:cs typeface="Calibri"/>
                <a:sym typeface="Calibri"/>
              </a:rPr>
              <a:t>23</a:t>
            </a:fld>
            <a:endParaRPr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2320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3: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Now that we’ve completed the adaptation planning process, the next step is to share it with your peers and stakeholders.</a:t>
            </a:r>
            <a:endParaRPr/>
          </a:p>
        </p:txBody>
      </p:sp>
      <p:sp>
        <p:nvSpPr>
          <p:cNvPr id="255" name="Google Shape;255;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186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Client questions and concerns</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Stakeholder-driven concerns on public lands</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More prescriptive agency policies &amp; guidance</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Forest certification</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Long-term economic forecasts</a:t>
            </a:r>
            <a:endParaRPr/>
          </a:p>
        </p:txBody>
      </p:sp>
      <p:sp>
        <p:nvSpPr>
          <p:cNvPr id="264" name="Google Shape;264;p2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5352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Aesthetics, recreation opportunities, food, future generations</a:t>
            </a: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6856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5309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881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456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02" name="Google Shape;102;p3:notes"/>
          <p:cNvSpPr txBox="1">
            <a:spLocks noGrp="1"/>
          </p:cNvSpPr>
          <p:nvPr>
            <p:ph type="body" idx="1"/>
          </p:nvPr>
        </p:nvSpPr>
        <p:spPr>
          <a:xfrm>
            <a:off x="640080" y="4126230"/>
            <a:ext cx="5120640" cy="3909060"/>
          </a:xfrm>
          <a:prstGeom prst="rect">
            <a:avLst/>
          </a:prstGeom>
          <a:noFill/>
          <a:ln>
            <a:noFill/>
          </a:ln>
        </p:spPr>
        <p:txBody>
          <a:bodyPr spcFirstLastPara="1" wrap="square" lIns="86175" tIns="43075" rIns="86175" bIns="4307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3" name="Google Shape;103;p3:notes"/>
          <p:cNvSpPr txBox="1">
            <a:spLocks noGrp="1"/>
          </p:cNvSpPr>
          <p:nvPr>
            <p:ph type="sldNum" idx="12"/>
          </p:nvPr>
        </p:nvSpPr>
        <p:spPr>
          <a:xfrm>
            <a:off x="3625639" y="8250953"/>
            <a:ext cx="2773680" cy="434340"/>
          </a:xfrm>
          <a:prstGeom prst="rect">
            <a:avLst/>
          </a:prstGeom>
          <a:noFill/>
          <a:ln>
            <a:noFill/>
          </a:ln>
        </p:spPr>
        <p:txBody>
          <a:bodyPr spcFirstLastPara="1" wrap="square" lIns="86175" tIns="43075" rIns="86175" bIns="43075" anchor="b" anchorCtr="0">
            <a:noAutofit/>
          </a:bodyPr>
          <a:lstStyle/>
          <a:p>
            <a:pPr marL="0" marR="0" lvl="0" indent="0" algn="r" rtl="0">
              <a:spcBef>
                <a:spcPts val="0"/>
              </a:spcBef>
              <a:spcAft>
                <a:spcPts val="0"/>
              </a:spcAft>
              <a:buClr>
                <a:schemeClr val="dk1"/>
              </a:buClr>
              <a:buSzPts val="275"/>
              <a:buFont typeface="Calibri"/>
              <a:buNone/>
            </a:pPr>
            <a:fld id="{00000000-1234-1234-1234-123412341234}" type="slidenum">
              <a:rPr lang="en-US" sz="1100" b="0" i="0" u="none" strike="noStrike" cap="none">
                <a:solidFill>
                  <a:schemeClr val="dk1"/>
                </a:solidFill>
                <a:latin typeface="Calibri"/>
                <a:ea typeface="Calibri"/>
                <a:cs typeface="Calibri"/>
                <a:sym typeface="Calibri"/>
              </a:rPr>
              <a:t>3</a:t>
            </a:fld>
            <a:endParaRPr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6186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0849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7642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9089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Did you mention any of these impacts in step 2? If not, go back and add some of these ideas. </a:t>
            </a:r>
            <a:endParaRPr/>
          </a:p>
        </p:txBody>
      </p:sp>
      <p:sp>
        <p:nvSpPr>
          <p:cNvPr id="323" name="Google Shape;32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3788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920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589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2800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6: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3" name="Google Shape;353;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0617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7: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0" name="Google Shape;360;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7145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 It’s common for FAPP participants to become discouraged while filling out Step 5 – because extra monitoring costs even more $$ than the new tactics will! </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You probably started thinking about how in the heck to fund this while doing Step 5. Now is the time to think about how you will secure funding for these adaptation plans. And appeals for funding start with effective communication and Story-telling.</a:t>
            </a:r>
            <a:endParaRPr/>
          </a:p>
        </p:txBody>
      </p:sp>
      <p:sp>
        <p:nvSpPr>
          <p:cNvPr id="368" name="Google Shape;368;p3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608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2522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76" name="Google Shape;376;p3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7788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Audience: Think about how the Adaptation Plan you describe might be communicated differently for a different audience – not the one that immediately comes to your mind. (If you immediately thought of a Board of Directors or your direct supervisor… what would it look like if/when communicated to the wider community? How about a Funding agency?)</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Logical sequence (connecting the dots) and including specific details: include the level of detail necessary to get your point across, indicate that you thought it through, and back it up with sound logic/rationale; don’t overload with </a:t>
            </a:r>
            <a:r>
              <a:rPr lang="en-US" sz="1200" b="0" i="1" u="none" strike="noStrike" cap="none">
                <a:solidFill>
                  <a:schemeClr val="dk1"/>
                </a:solidFill>
                <a:latin typeface="Calibri"/>
                <a:ea typeface="Calibri"/>
                <a:cs typeface="Calibri"/>
                <a:sym typeface="Calibri"/>
              </a:rPr>
              <a:t>all</a:t>
            </a:r>
            <a:r>
              <a:rPr lang="en-US" sz="1200" b="0" i="0" u="none" strike="noStrike" cap="none">
                <a:solidFill>
                  <a:schemeClr val="dk1"/>
                </a:solidFill>
                <a:latin typeface="Calibri"/>
                <a:ea typeface="Calibri"/>
                <a:cs typeface="Calibri"/>
                <a:sym typeface="Calibri"/>
              </a:rPr>
              <a:t>  the information in your plan</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Bigger picture here = climate change, vulnerabilities, ecosystem management/conservation/adaptation</a:t>
            </a:r>
            <a:endParaRPr/>
          </a:p>
        </p:txBody>
      </p:sp>
      <p:sp>
        <p:nvSpPr>
          <p:cNvPr id="385" name="Google Shape;385;p4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0800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1: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1" name="Google Shape;391;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5678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6448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5062aa3c31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5062aa3c31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5062aa3c31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2301994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4: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3" name="Google Shape;423;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7277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5: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42" name="Google Shape;442;p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7279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4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62" name="Google Shape;462;p4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55383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7: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2" name="Google Shape;482;p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9575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661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18" name="Google Shape;118;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6376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6721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5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300"/>
              <a:buFont typeface="Noto Sans Symbols"/>
              <a:buNone/>
            </a:pPr>
            <a:r>
              <a:rPr lang="en-US" sz="1200" b="0" i="0" u="none" strike="noStrike" cap="none">
                <a:solidFill>
                  <a:schemeClr val="dk1"/>
                </a:solidFill>
                <a:latin typeface="Calibri"/>
                <a:ea typeface="Calibri"/>
                <a:cs typeface="Calibri"/>
                <a:sym typeface="Calibri"/>
              </a:rPr>
              <a:t>This slide and the next are your homework!</a:t>
            </a:r>
            <a:endParaRPr/>
          </a:p>
          <a:p>
            <a:pPr marL="0" marR="0" lvl="0" indent="0" algn="l" rtl="0">
              <a:spcBef>
                <a:spcPts val="618"/>
              </a:spcBef>
              <a:spcAft>
                <a:spcPts val="0"/>
              </a:spcAft>
              <a:buClr>
                <a:schemeClr val="dk1"/>
              </a:buClr>
              <a:buSzPts val="300"/>
              <a:buFont typeface="Noto Sans Symbols"/>
              <a:buNone/>
            </a:pPr>
            <a:r>
              <a:rPr lang="en-US" sz="1200" b="0" i="0" u="none" strike="noStrike" cap="none">
                <a:solidFill>
                  <a:schemeClr val="dk1"/>
                </a:solidFill>
                <a:latin typeface="Calibri"/>
                <a:ea typeface="Calibri"/>
                <a:cs typeface="Calibri"/>
                <a:sym typeface="Calibri"/>
              </a:rPr>
              <a:t>Will be emailed to you, fill out and return to Molly no later than End-of-Business next week Wednesday (2/24) !</a:t>
            </a:r>
            <a:endParaRPr/>
          </a:p>
        </p:txBody>
      </p:sp>
      <p:sp>
        <p:nvSpPr>
          <p:cNvPr id="524" name="Google Shape;524;p5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61698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11802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5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300"/>
              <a:buFont typeface="Noto Sans Symbols"/>
              <a:buNone/>
            </a:pPr>
            <a:r>
              <a:rPr lang="en-US" sz="1200" b="0" i="0" u="none" strike="noStrike" cap="none">
                <a:solidFill>
                  <a:schemeClr val="dk1"/>
                </a:solidFill>
                <a:latin typeface="Calibri"/>
                <a:ea typeface="Calibri"/>
                <a:cs typeface="Calibri"/>
                <a:sym typeface="Calibri"/>
              </a:rPr>
              <a:t>This slide and the previous are your homework!</a:t>
            </a:r>
            <a:endParaRPr/>
          </a:p>
          <a:p>
            <a:pPr marL="0" marR="0" lvl="0" indent="0" algn="l" rtl="0">
              <a:spcBef>
                <a:spcPts val="618"/>
              </a:spcBef>
              <a:spcAft>
                <a:spcPts val="0"/>
              </a:spcAft>
              <a:buClr>
                <a:schemeClr val="dk1"/>
              </a:buClr>
              <a:buSzPts val="300"/>
              <a:buFont typeface="Noto Sans Symbols"/>
              <a:buNone/>
            </a:pPr>
            <a:r>
              <a:rPr lang="en-US" sz="1200" b="0" i="0" u="none" strike="noStrike" cap="none">
                <a:solidFill>
                  <a:schemeClr val="dk1"/>
                </a:solidFill>
                <a:latin typeface="Calibri"/>
                <a:ea typeface="Calibri"/>
                <a:cs typeface="Calibri"/>
                <a:sym typeface="Calibri"/>
              </a:rPr>
              <a:t>Will be emailed to you, fill out and return to Leslie no later than End-of-Business next week Wednesday (2/24) !</a:t>
            </a:r>
            <a:endParaRPr/>
          </a:p>
        </p:txBody>
      </p:sp>
      <p:sp>
        <p:nvSpPr>
          <p:cNvPr id="540" name="Google Shape;540;p5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54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4000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971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4406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35116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5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72" name="Google Shape;572;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58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18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40080" y="4126230"/>
            <a:ext cx="5120640" cy="390906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solidFill>
                  <a:srgbClr val="000000"/>
                </a:solidFill>
                <a:latin typeface="Arial"/>
                <a:ea typeface="Arial"/>
                <a:cs typeface="Arial"/>
                <a:sym typeface="Arial"/>
              </a:rPr>
              <a:t>Over the last few weeks we’ve met and used the Adaptation Workbook together. This thinking and thought process is basically just a guided discussion on climate change –</a:t>
            </a:r>
            <a:endParaRPr sz="11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what do you want to do -  Step 1</a:t>
            </a:r>
            <a:endParaRPr sz="11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what risks/opportunities does CC present – Step 2</a:t>
            </a:r>
            <a:endParaRPr sz="11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do you still want to do that? - Step 3</a:t>
            </a:r>
            <a:endParaRPr sz="11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ok then how will you get there – Step 4</a:t>
            </a:r>
            <a:endParaRPr sz="110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and LASTLY (here, Step 5), what will you pay attention to?</a:t>
            </a:r>
            <a:endParaRPr sz="110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29" name="Google Shape;129;p6:notes"/>
          <p:cNvSpPr>
            <a:spLocks noGrp="1" noRot="1" noChangeAspect="1"/>
          </p:cNvSpPr>
          <p:nvPr>
            <p:ph type="sldImg" idx="2"/>
          </p:nvPr>
        </p:nvSpPr>
        <p:spPr>
          <a:xfrm>
            <a:off x="1028700" y="650875"/>
            <a:ext cx="4343400" cy="3257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2240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1158875" y="692150"/>
            <a:ext cx="46164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93420" y="4385628"/>
            <a:ext cx="5547300" cy="415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Monitoring is critical for understanding what changes are occurring because of climate change as well as whether selected actions were effective in meeting mgmt goals and adapting forests to changing conditions.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This step helps to identify metrics that will be used to </a:t>
            </a:r>
            <a:r>
              <a:rPr lang="en-US" b="1" u="sng"/>
              <a:t>monitor whether management goals are achieved in the future and to determine whether the recommended management tactics were effective</a:t>
            </a:r>
            <a:endParaRPr b="1" u="sng"/>
          </a:p>
        </p:txBody>
      </p:sp>
      <p:sp>
        <p:nvSpPr>
          <p:cNvPr id="138" name="Google Shape;138;p7:notes"/>
          <p:cNvSpPr txBox="1">
            <a:spLocks noGrp="1"/>
          </p:cNvSpPr>
          <p:nvPr>
            <p:ph type="sldNum" idx="12"/>
          </p:nvPr>
        </p:nvSpPr>
        <p:spPr>
          <a:xfrm>
            <a:off x="3927776" y="8769653"/>
            <a:ext cx="3004800" cy="461700"/>
          </a:xfrm>
          <a:prstGeom prst="rect">
            <a:avLst/>
          </a:prstGeom>
          <a:noFill/>
          <a:ln>
            <a:noFill/>
          </a:ln>
        </p:spPr>
        <p:txBody>
          <a:bodyPr spcFirstLastPara="1" wrap="square" lIns="92350" tIns="46175" rIns="92350" bIns="461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2000200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1158875" y="692150"/>
            <a:ext cx="46164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8:notes"/>
          <p:cNvSpPr txBox="1">
            <a:spLocks noGrp="1"/>
          </p:cNvSpPr>
          <p:nvPr>
            <p:ph type="body" idx="1"/>
          </p:nvPr>
        </p:nvSpPr>
        <p:spPr>
          <a:xfrm>
            <a:off x="693420" y="4385628"/>
            <a:ext cx="5547360" cy="4154805"/>
          </a:xfrm>
          <a:prstGeom prst="rect">
            <a:avLst/>
          </a:prstGeom>
          <a:noFill/>
          <a:ln>
            <a:noFill/>
          </a:ln>
        </p:spPr>
        <p:txBody>
          <a:bodyPr spcFirstLastPara="1" wrap="square" lIns="92350" tIns="46175" rIns="92350" bIns="46175" anchor="t" anchorCtr="0">
            <a:noAutofit/>
          </a:bodyPr>
          <a:lstStyle/>
          <a:p>
            <a:pPr marL="0" lvl="0" indent="0" algn="l" rtl="0">
              <a:lnSpc>
                <a:spcPct val="115000"/>
              </a:lnSpc>
              <a:spcBef>
                <a:spcPts val="0"/>
              </a:spcBef>
              <a:spcAft>
                <a:spcPts val="0"/>
              </a:spcAft>
              <a:buClr>
                <a:srgbClr val="000000"/>
              </a:buClr>
              <a:buSzPts val="1100"/>
              <a:buFont typeface="Arial"/>
              <a:buNone/>
            </a:pPr>
            <a:r>
              <a:rPr lang="en-US">
                <a:solidFill>
                  <a:srgbClr val="000000"/>
                </a:solidFill>
              </a:rPr>
              <a:t>What you’re monitoring or measuring. In general terms, what do you think will be important to look at? And then, Specifically, what’s the variable (or indicator) you’re interested in using to evaluate whether you’re achieving your objective?</a:t>
            </a:r>
            <a:endParaRPr>
              <a:solidFill>
                <a:srgbClr val="000000"/>
              </a:solidFill>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Is there nothing that will change, or does the focus change a bit? Seedlings success and growth are commonly monitored, but with climate change seedlings are expected to be the first to fail, so maybe they get an added emphasis.</a:t>
            </a:r>
            <a:endParaRPr sz="1200" b="0" i="0" u="none" strike="noStrike" cap="none">
              <a:solidFill>
                <a:schemeClr val="dk1"/>
              </a:solidFill>
              <a:latin typeface="Calibri"/>
              <a:ea typeface="Calibri"/>
              <a:cs typeface="Calibri"/>
              <a:sym typeface="Calibri"/>
            </a:endParaRPr>
          </a:p>
        </p:txBody>
      </p:sp>
      <p:sp>
        <p:nvSpPr>
          <p:cNvPr id="145" name="Google Shape;145;p8:notes"/>
          <p:cNvSpPr txBox="1">
            <a:spLocks noGrp="1"/>
          </p:cNvSpPr>
          <p:nvPr>
            <p:ph type="sldNum" idx="12"/>
          </p:nvPr>
        </p:nvSpPr>
        <p:spPr>
          <a:xfrm>
            <a:off x="3927776" y="8769653"/>
            <a:ext cx="3004820" cy="461645"/>
          </a:xfrm>
          <a:prstGeom prst="rect">
            <a:avLst/>
          </a:prstGeom>
          <a:noFill/>
          <a:ln>
            <a:noFill/>
          </a:ln>
        </p:spPr>
        <p:txBody>
          <a:bodyPr spcFirstLastPara="1" wrap="square" lIns="92350" tIns="46175" rIns="92350" bIns="461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0435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1158875" y="692150"/>
            <a:ext cx="4616450" cy="34623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93420" y="4385628"/>
            <a:ext cx="5547360" cy="4154805"/>
          </a:xfrm>
          <a:prstGeom prst="rect">
            <a:avLst/>
          </a:prstGeom>
          <a:noFill/>
          <a:ln>
            <a:noFill/>
          </a:ln>
        </p:spPr>
        <p:txBody>
          <a:bodyPr spcFirstLastPara="1" wrap="square" lIns="92350" tIns="46175" rIns="92350" bIns="46175" anchor="t" anchorCtr="0">
            <a:noAutofit/>
          </a:bodyPr>
          <a:lstStyle/>
          <a:p>
            <a:pPr marL="0" lvl="0" indent="0" algn="l" rtl="0">
              <a:lnSpc>
                <a:spcPct val="115000"/>
              </a:lnSpc>
              <a:spcBef>
                <a:spcPts val="0"/>
              </a:spcBef>
              <a:spcAft>
                <a:spcPts val="0"/>
              </a:spcAft>
              <a:buClr>
                <a:srgbClr val="000000"/>
              </a:buClr>
              <a:buSzPts val="1100"/>
              <a:buFont typeface="Arial"/>
              <a:buNone/>
            </a:pPr>
            <a:r>
              <a:rPr lang="en-US">
                <a:solidFill>
                  <a:srgbClr val="000000"/>
                </a:solidFill>
              </a:rPr>
              <a:t>Criteria - What are the values/numbers you’re going to be looking for, i.e. what’s the bar you’ll set for whether your results are achieving the metric?</a:t>
            </a:r>
            <a:endParaRPr>
              <a:solidFill>
                <a:srgbClr val="000000"/>
              </a:solidFill>
            </a:endParaRPr>
          </a:p>
          <a:p>
            <a:pPr marL="0" marR="0" lvl="0" indent="0" algn="l" rtl="0">
              <a:lnSpc>
                <a:spcPct val="100000"/>
              </a:lnSpc>
              <a:spcBef>
                <a:spcPts val="0"/>
              </a:spcBef>
              <a:spcAft>
                <a:spcPts val="0"/>
              </a:spcAft>
              <a:buClr>
                <a:schemeClr val="dk1"/>
              </a:buClr>
              <a:buSzPts val="300"/>
              <a:buFont typeface="Calibri"/>
              <a:buNone/>
            </a:pPr>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It is extremely complicated to try to tease exclusive effects of climate change and adaptation actions, so we don’t try to measure that. We measure how well we’re meeting our management goal. Maybe you decide to try something new, like allowing seedstock from another region to be planted at your site. </a:t>
            </a:r>
            <a:r>
              <a:rPr lang="en-US" sz="1200" b="0" i="0" u="sng" strike="noStrike" cap="none">
                <a:solidFill>
                  <a:schemeClr val="dk1"/>
                </a:solidFill>
                <a:latin typeface="Calibri"/>
                <a:ea typeface="Calibri"/>
                <a:cs typeface="Calibri"/>
                <a:sym typeface="Calibri"/>
              </a:rPr>
              <a:t>You’ll want to measure the survival of those seedlings. </a:t>
            </a:r>
            <a:r>
              <a:rPr lang="en-US" sz="1200" b="0" i="0" u="none" strike="noStrike" cap="none">
                <a:solidFill>
                  <a:schemeClr val="dk1"/>
                </a:solidFill>
                <a:latin typeface="Calibri"/>
                <a:ea typeface="Calibri"/>
                <a:cs typeface="Calibri"/>
                <a:sym typeface="Calibri"/>
              </a:rPr>
              <a:t> Monitoring importance is the same, not different, because climate change has already been considered in the action.</a:t>
            </a:r>
            <a:endParaRPr sz="1200" b="0" i="0" u="none" strike="noStrike" cap="none">
              <a:solidFill>
                <a:schemeClr val="dk1"/>
              </a:solidFill>
              <a:latin typeface="Calibri"/>
              <a:ea typeface="Calibri"/>
              <a:cs typeface="Calibri"/>
              <a:sym typeface="Calibri"/>
            </a:endParaRPr>
          </a:p>
        </p:txBody>
      </p:sp>
      <p:sp>
        <p:nvSpPr>
          <p:cNvPr id="153" name="Google Shape;153;p9:notes"/>
          <p:cNvSpPr txBox="1">
            <a:spLocks noGrp="1"/>
          </p:cNvSpPr>
          <p:nvPr>
            <p:ph type="sldNum" idx="12"/>
          </p:nvPr>
        </p:nvSpPr>
        <p:spPr>
          <a:xfrm>
            <a:off x="3927776" y="8769653"/>
            <a:ext cx="3004820" cy="461645"/>
          </a:xfrm>
          <a:prstGeom prst="rect">
            <a:avLst/>
          </a:prstGeom>
          <a:noFill/>
          <a:ln>
            <a:noFill/>
          </a:ln>
        </p:spPr>
        <p:txBody>
          <a:bodyPr spcFirstLastPara="1" wrap="square" lIns="92350" tIns="46175" rIns="92350" bIns="461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9701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1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3"/>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NAlNb7vxGo4&amp;t=3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climatescience.oxfordre.com/view/10.1093/acrefore/9780190228620.001.0001/acrefore-9780190228620-e-436"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climateoutreach.org/resources/communicating-climate-change-adaptation-a-practical-guide-to-values-based-communication/"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flipgrid.com/ccc4247d"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hyperlink" Target="https://flipgrid.com/ccc4247d"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0" y="858455"/>
            <a:ext cx="9144000" cy="160645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3"/>
              </a:buClr>
              <a:buSzPts val="1000"/>
              <a:buFont typeface="Candara"/>
              <a:buNone/>
            </a:pPr>
            <a:r>
              <a:rPr lang="en-US" sz="4000" b="1" i="0" u="none" strike="noStrike" cap="small">
                <a:solidFill>
                  <a:schemeClr val="dk1"/>
                </a:solidFill>
                <a:latin typeface="Candara"/>
                <a:ea typeface="Candara"/>
                <a:cs typeface="Candara"/>
                <a:sym typeface="Candara"/>
              </a:rPr>
              <a:t>Forest Adaptation </a:t>
            </a:r>
            <a:br>
              <a:rPr lang="en-US" sz="4000" b="1" i="0" u="none" strike="noStrike" cap="small">
                <a:solidFill>
                  <a:schemeClr val="dk1"/>
                </a:solidFill>
                <a:latin typeface="Candara"/>
                <a:ea typeface="Candara"/>
                <a:cs typeface="Candara"/>
                <a:sym typeface="Candara"/>
              </a:rPr>
            </a:br>
            <a:r>
              <a:rPr lang="en-US" sz="4000" b="1" i="0" u="none" strike="noStrike" cap="small">
                <a:solidFill>
                  <a:schemeClr val="dk1"/>
                </a:solidFill>
                <a:latin typeface="Candara"/>
                <a:ea typeface="Candara"/>
                <a:cs typeface="Candara"/>
                <a:sym typeface="Candara"/>
              </a:rPr>
              <a:t>Planning and Practices</a:t>
            </a:r>
            <a:r>
              <a:rPr lang="en-US" sz="3600" b="1" i="0" u="none" strike="noStrike" cap="small">
                <a:solidFill>
                  <a:schemeClr val="dk1"/>
                </a:solidFill>
                <a:latin typeface="Candara"/>
                <a:ea typeface="Candara"/>
                <a:cs typeface="Candara"/>
                <a:sym typeface="Candara"/>
              </a:rPr>
              <a:t/>
            </a:r>
            <a:br>
              <a:rPr lang="en-US" sz="3600" b="1" i="0" u="none" strike="noStrike" cap="small">
                <a:solidFill>
                  <a:schemeClr val="dk1"/>
                </a:solidFill>
                <a:latin typeface="Candara"/>
                <a:ea typeface="Candara"/>
                <a:cs typeface="Candara"/>
                <a:sym typeface="Candara"/>
              </a:rPr>
            </a:br>
            <a:r>
              <a:rPr lang="en-US" sz="1800" b="1" i="0" u="none" strike="noStrike" cap="small">
                <a:solidFill>
                  <a:schemeClr val="dk1"/>
                </a:solidFill>
                <a:latin typeface="Candara"/>
                <a:ea typeface="Candara"/>
                <a:cs typeface="Candara"/>
                <a:sym typeface="Candara"/>
              </a:rPr>
              <a:t>~ Online Course ~</a:t>
            </a:r>
            <a:endParaRPr/>
          </a:p>
        </p:txBody>
      </p:sp>
      <p:sp>
        <p:nvSpPr>
          <p:cNvPr id="90" name="Google Shape;90;p14"/>
          <p:cNvSpPr txBox="1">
            <a:spLocks noGrp="1"/>
          </p:cNvSpPr>
          <p:nvPr>
            <p:ph type="subTitle" idx="1"/>
          </p:nvPr>
        </p:nvSpPr>
        <p:spPr>
          <a:xfrm>
            <a:off x="0" y="3835826"/>
            <a:ext cx="9144000" cy="1434352"/>
          </a:xfrm>
          <a:prstGeom prst="rect">
            <a:avLst/>
          </a:prstGeom>
          <a:solidFill>
            <a:srgbClr val="2574A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1960"/>
              <a:buFont typeface="Noto Sans Symbols"/>
              <a:buNone/>
            </a:pPr>
            <a:r>
              <a:rPr lang="en-US" sz="2800" b="1">
                <a:solidFill>
                  <a:schemeClr val="lt1"/>
                </a:solidFill>
              </a:rPr>
              <a:t>Session 6: Telling Your Adaptation Story: Part 1</a:t>
            </a:r>
            <a:endParaRPr/>
          </a:p>
          <a:p>
            <a:pPr marL="0" marR="0" lvl="0" indent="0" algn="ctr" rtl="0">
              <a:lnSpc>
                <a:spcPct val="100000"/>
              </a:lnSpc>
              <a:spcBef>
                <a:spcPts val="1000"/>
              </a:spcBef>
              <a:spcAft>
                <a:spcPts val="0"/>
              </a:spcAft>
              <a:buClr>
                <a:schemeClr val="accent1"/>
              </a:buClr>
              <a:buSzPts val="500"/>
              <a:buFont typeface="Noto Sans Symbols"/>
              <a:buNone/>
            </a:pPr>
            <a:r>
              <a:rPr lang="en-US" sz="2000" b="1">
                <a:solidFill>
                  <a:srgbClr val="FFCB6A"/>
                </a:solidFill>
              </a:rPr>
              <a:t>Tu</a:t>
            </a:r>
            <a:r>
              <a:rPr lang="en-US" sz="2000" b="1" i="0" u="none" strike="noStrike" cap="none">
                <a:solidFill>
                  <a:srgbClr val="FFCB6A"/>
                </a:solidFill>
                <a:latin typeface="Candara"/>
                <a:ea typeface="Candara"/>
                <a:cs typeface="Candara"/>
                <a:sym typeface="Candara"/>
              </a:rPr>
              <a:t>esday February 26, </a:t>
            </a:r>
            <a:r>
              <a:rPr lang="en-US" sz="2000" b="1" i="0" u="none" strike="noStrike" cap="none">
                <a:solidFill>
                  <a:srgbClr val="FFCB6A"/>
                </a:solidFill>
                <a:latin typeface="Calibri"/>
                <a:ea typeface="Calibri"/>
                <a:cs typeface="Calibri"/>
                <a:sym typeface="Calibri"/>
              </a:rPr>
              <a:t>2019</a:t>
            </a:r>
            <a:endParaRPr sz="2000" b="1" i="0" u="none" strike="noStrike" cap="none">
              <a:solidFill>
                <a:srgbClr val="FFCB6A"/>
              </a:solidFill>
              <a:latin typeface="Candara"/>
              <a:ea typeface="Candara"/>
              <a:cs typeface="Candara"/>
              <a:sym typeface="Candara"/>
            </a:endParaRPr>
          </a:p>
        </p:txBody>
      </p:sp>
      <p:sp>
        <p:nvSpPr>
          <p:cNvPr id="91" name="Google Shape;91;p14"/>
          <p:cNvSpPr txBox="1"/>
          <p:nvPr/>
        </p:nvSpPr>
        <p:spPr>
          <a:xfrm>
            <a:off x="539300" y="5515100"/>
            <a:ext cx="78048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en-US" sz="2400" b="1" i="0" u="none" strike="noStrike" cap="none">
                <a:solidFill>
                  <a:srgbClr val="2F2B20"/>
                </a:solidFill>
                <a:latin typeface="Candara"/>
                <a:ea typeface="Candara"/>
                <a:cs typeface="Candara"/>
                <a:sym typeface="Candara"/>
              </a:rPr>
              <a:t>Discussion session: Please </a:t>
            </a:r>
            <a:r>
              <a:rPr lang="en-US" sz="2400" b="0" i="0" u="none" strike="noStrike" cap="none">
                <a:solidFill>
                  <a:srgbClr val="2F2B20"/>
                </a:solidFill>
                <a:latin typeface="Candara"/>
                <a:ea typeface="Candara"/>
                <a:cs typeface="Candara"/>
                <a:sym typeface="Candara"/>
              </a:rPr>
              <a:t>feel</a:t>
            </a:r>
            <a:r>
              <a:rPr lang="en-US" sz="2400" b="1" i="0" u="none" strike="noStrike" cap="none">
                <a:solidFill>
                  <a:srgbClr val="2F2B20"/>
                </a:solidFill>
                <a:latin typeface="Candara"/>
                <a:ea typeface="Candara"/>
                <a:cs typeface="Candara"/>
                <a:sym typeface="Candara"/>
              </a:rPr>
              <a:t> </a:t>
            </a:r>
            <a:r>
              <a:rPr lang="en-US" sz="2400" b="0" i="0" u="none" strike="noStrike" cap="none">
                <a:solidFill>
                  <a:srgbClr val="2F2B20"/>
                </a:solidFill>
                <a:latin typeface="Candara"/>
                <a:ea typeface="Candara"/>
                <a:cs typeface="Candara"/>
                <a:sym typeface="Candara"/>
              </a:rPr>
              <a:t>free to join the discussion on webcam or by phone – we want to hear from you!</a:t>
            </a:r>
            <a:endParaRPr sz="2400" b="0" i="0" u="none" strike="noStrike" cap="none">
              <a:solidFill>
                <a:srgbClr val="2F2B20"/>
              </a:solidFill>
              <a:latin typeface="Candara"/>
              <a:ea typeface="Candara"/>
              <a:cs typeface="Candara"/>
              <a:sym typeface="Candara"/>
            </a:endParaRPr>
          </a:p>
        </p:txBody>
      </p:sp>
      <p:pic>
        <p:nvPicPr>
          <p:cNvPr id="92" name="Google Shape;92;p14" descr="Related image"/>
          <p:cNvPicPr preferRelativeResize="0"/>
          <p:nvPr/>
        </p:nvPicPr>
        <p:blipFill rotWithShape="1">
          <a:blip r:embed="rId3">
            <a:alphaModFix/>
          </a:blip>
          <a:srcRect/>
          <a:stretch/>
        </p:blipFill>
        <p:spPr>
          <a:xfrm>
            <a:off x="8158402" y="5642459"/>
            <a:ext cx="761075" cy="761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62"/>
        <p:cNvGrpSpPr/>
        <p:nvPr/>
      </p:nvGrpSpPr>
      <p:grpSpPr>
        <a:xfrm>
          <a:off x="0" y="0"/>
          <a:ext cx="0" cy="0"/>
          <a:chOff x="0" y="0"/>
          <a:chExt cx="0" cy="0"/>
        </a:xfrm>
      </p:grpSpPr>
      <p:sp>
        <p:nvSpPr>
          <p:cNvPr id="163" name="Google Shape;163;p23"/>
          <p:cNvSpPr txBox="1"/>
          <p:nvPr/>
        </p:nvSpPr>
        <p:spPr>
          <a:xfrm>
            <a:off x="254000" y="245979"/>
            <a:ext cx="8757920" cy="14355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sng" strike="noStrike" cap="none">
                <a:solidFill>
                  <a:schemeClr val="accent3"/>
                </a:solidFill>
                <a:latin typeface="Candara"/>
                <a:ea typeface="Candara"/>
                <a:cs typeface="Candara"/>
                <a:sym typeface="Candara"/>
              </a:rPr>
              <a:t>Step 5:</a:t>
            </a:r>
            <a:r>
              <a:rPr lang="en-US" sz="3600" b="1" i="0" u="none" strike="noStrike" cap="none">
                <a:solidFill>
                  <a:schemeClr val="accent3"/>
                </a:solidFill>
                <a:latin typeface="Candara"/>
                <a:ea typeface="Candara"/>
                <a:cs typeface="Candara"/>
                <a:sym typeface="Candara"/>
              </a:rPr>
              <a:t> </a:t>
            </a:r>
            <a:r>
              <a:rPr lang="en-US" sz="3600" b="0" i="0" u="none" strike="noStrike" cap="none">
                <a:solidFill>
                  <a:schemeClr val="dk1"/>
                </a:solidFill>
                <a:latin typeface="Candara"/>
                <a:ea typeface="Candara"/>
                <a:cs typeface="Candara"/>
                <a:sym typeface="Candara"/>
              </a:rPr>
              <a:t>MONITOR and evaluate effectiveness of implemented actions.</a:t>
            </a:r>
            <a:endParaRPr sz="3600" b="1" i="0" u="none" strike="noStrike" cap="none">
              <a:solidFill>
                <a:srgbClr val="2F2B20"/>
              </a:solidFill>
              <a:latin typeface="Candara"/>
              <a:ea typeface="Candara"/>
              <a:cs typeface="Candara"/>
              <a:sym typeface="Candara"/>
            </a:endParaRPr>
          </a:p>
        </p:txBody>
      </p:sp>
      <p:sp>
        <p:nvSpPr>
          <p:cNvPr id="164" name="Google Shape;164;p23"/>
          <p:cNvSpPr txBox="1"/>
          <p:nvPr/>
        </p:nvSpPr>
        <p:spPr>
          <a:xfrm>
            <a:off x="254000" y="1790699"/>
            <a:ext cx="8757920" cy="44746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ndara"/>
                <a:ea typeface="Candara"/>
                <a:cs typeface="Candara"/>
                <a:sym typeface="Candara"/>
              </a:rPr>
              <a:t>Monitoring Implementation</a:t>
            </a:r>
            <a:r>
              <a:rPr lang="en-US" sz="2800" b="0" i="0" u="none" strike="noStrike" cap="none">
                <a:solidFill>
                  <a:schemeClr val="dk1"/>
                </a:solidFill>
                <a:latin typeface="Candara"/>
                <a:ea typeface="Candara"/>
                <a:cs typeface="Candara"/>
                <a:sym typeface="Candara"/>
              </a:rPr>
              <a:t>– How you will gather the information</a:t>
            </a:r>
            <a:endParaRPr sz="2800" b="0" i="0" u="none" strike="noStrike" cap="none">
              <a:solidFill>
                <a:schemeClr val="dk1"/>
              </a:solidFill>
              <a:latin typeface="Candara"/>
              <a:ea typeface="Candara"/>
              <a:cs typeface="Candara"/>
              <a:sym typeface="Candara"/>
            </a:endParaRPr>
          </a:p>
          <a:p>
            <a:pPr marL="0" marR="0" lvl="0" indent="0" algn="l" rtl="0">
              <a:lnSpc>
                <a:spcPct val="100000"/>
              </a:lnSpc>
              <a:spcBef>
                <a:spcPts val="1400"/>
              </a:spcBef>
              <a:spcAft>
                <a:spcPts val="0"/>
              </a:spcAft>
              <a:buClr>
                <a:srgbClr val="000000"/>
              </a:buClr>
              <a:buSzPts val="2800"/>
              <a:buFont typeface="Arial"/>
              <a:buNone/>
            </a:pPr>
            <a:endParaRPr sz="2800" b="0" i="0" u="none" strike="noStrike" cap="none">
              <a:solidFill>
                <a:schemeClr val="dk1"/>
              </a:solidFill>
              <a:latin typeface="Candara"/>
              <a:ea typeface="Candara"/>
              <a:cs typeface="Candara"/>
              <a:sym typeface="Candara"/>
            </a:endParaRPr>
          </a:p>
          <a:p>
            <a:pPr marL="0" marR="0" lvl="0" indent="0" algn="l" rtl="0">
              <a:lnSpc>
                <a:spcPct val="100000"/>
              </a:lnSpc>
              <a:spcBef>
                <a:spcPts val="1400"/>
              </a:spcBef>
              <a:spcAft>
                <a:spcPts val="0"/>
              </a:spcAft>
              <a:buClr>
                <a:srgbClr val="000000"/>
              </a:buClr>
              <a:buSzPts val="2800"/>
              <a:buFont typeface="Arial"/>
              <a:buNone/>
            </a:pPr>
            <a:endParaRPr sz="2800" b="0" i="0" u="none" strike="noStrike" cap="none">
              <a:solidFill>
                <a:schemeClr val="dk1"/>
              </a:solidFill>
              <a:latin typeface="Candara"/>
              <a:ea typeface="Candara"/>
              <a:cs typeface="Candara"/>
              <a:sym typeface="Candara"/>
            </a:endParaRPr>
          </a:p>
        </p:txBody>
      </p:sp>
      <p:sp>
        <p:nvSpPr>
          <p:cNvPr id="165" name="Google Shape;165;p23"/>
          <p:cNvSpPr txBox="1"/>
          <p:nvPr/>
        </p:nvSpPr>
        <p:spPr>
          <a:xfrm>
            <a:off x="254000" y="3107042"/>
            <a:ext cx="8757900" cy="37857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rgbClr val="000000"/>
              </a:buClr>
              <a:buSzPts val="2400"/>
              <a:buFont typeface="Candara"/>
              <a:buChar char="●"/>
            </a:pPr>
            <a:r>
              <a:rPr lang="en-US" sz="2400" b="0" i="1" u="sng" strike="noStrike" cap="none">
                <a:solidFill>
                  <a:srgbClr val="000000"/>
                </a:solidFill>
                <a:latin typeface="Candara"/>
                <a:ea typeface="Candara"/>
                <a:cs typeface="Candara"/>
                <a:sym typeface="Candara"/>
              </a:rPr>
              <a:t>How</a:t>
            </a:r>
            <a:r>
              <a:rPr lang="en-US" sz="2400" b="0" i="1" u="none" strike="noStrike" cap="none">
                <a:solidFill>
                  <a:srgbClr val="000000"/>
                </a:solidFill>
                <a:latin typeface="Candara"/>
                <a:ea typeface="Candara"/>
                <a:cs typeface="Candara"/>
                <a:sym typeface="Candara"/>
              </a:rPr>
              <a:t>, and </a:t>
            </a:r>
            <a:r>
              <a:rPr lang="en-US" sz="2400" b="0" i="1" u="sng" strike="noStrike" cap="none">
                <a:solidFill>
                  <a:srgbClr val="000000"/>
                </a:solidFill>
                <a:latin typeface="Candara"/>
                <a:ea typeface="Candara"/>
                <a:cs typeface="Candara"/>
                <a:sym typeface="Candara"/>
              </a:rPr>
              <a:t>when</a:t>
            </a:r>
            <a:r>
              <a:rPr lang="en-US" sz="2400" b="0" i="1" u="none" strike="noStrike" cap="none">
                <a:solidFill>
                  <a:srgbClr val="000000"/>
                </a:solidFill>
                <a:latin typeface="Candara"/>
                <a:ea typeface="Candara"/>
                <a:cs typeface="Candara"/>
                <a:sym typeface="Candara"/>
              </a:rPr>
              <a:t> the monitoring will actually get done. </a:t>
            </a:r>
            <a:endParaRPr sz="1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Candara"/>
              <a:buChar char="●"/>
            </a:pPr>
            <a:r>
              <a:rPr lang="en-US" sz="2400" b="1" i="1" u="none" strike="noStrike" cap="none">
                <a:solidFill>
                  <a:srgbClr val="000000"/>
                </a:solidFill>
                <a:latin typeface="Candara"/>
                <a:ea typeface="Candara"/>
                <a:cs typeface="Candara"/>
                <a:sym typeface="Candara"/>
              </a:rPr>
              <a:t>Take advantage of existing monitoring when possible!</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1" u="none" strike="noStrike" cap="none">
              <a:solidFill>
                <a:schemeClr val="dk1"/>
              </a:solidFill>
              <a:latin typeface="Candara"/>
              <a:ea typeface="Candara"/>
              <a:cs typeface="Candara"/>
              <a:sym typeface="Candara"/>
            </a:endParaRPr>
          </a:p>
          <a:p>
            <a:pPr marL="0" marR="0" lvl="0" indent="0" algn="l" rtl="0">
              <a:lnSpc>
                <a:spcPct val="100000"/>
              </a:lnSpc>
              <a:spcBef>
                <a:spcPts val="0"/>
              </a:spcBef>
              <a:spcAft>
                <a:spcPts val="0"/>
              </a:spcAft>
              <a:buClr>
                <a:schemeClr val="dk1"/>
              </a:buClr>
              <a:buSzPts val="600"/>
              <a:buFont typeface="Candara"/>
              <a:buNone/>
            </a:pPr>
            <a:r>
              <a:rPr lang="en-US" sz="2400" b="0" i="1" u="none" strike="noStrike" cap="none">
                <a:solidFill>
                  <a:schemeClr val="dk1"/>
                </a:solidFill>
                <a:latin typeface="Candara"/>
                <a:ea typeface="Candara"/>
                <a:cs typeface="Candara"/>
                <a:sym typeface="Candara"/>
              </a:rPr>
              <a:t>For example:</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2400"/>
              <a:buFont typeface="Arial"/>
              <a:buChar char="•"/>
            </a:pPr>
            <a:r>
              <a:rPr lang="en-US" sz="2400" b="0" i="1" u="none" strike="noStrike" cap="none">
                <a:solidFill>
                  <a:schemeClr val="dk1"/>
                </a:solidFill>
                <a:latin typeface="Candara"/>
                <a:ea typeface="Candara"/>
                <a:cs typeface="Candara"/>
                <a:sym typeface="Candara"/>
              </a:rPr>
              <a:t>Regular post-planting stocking surveys.</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2400"/>
              <a:buFont typeface="Arial"/>
              <a:buChar char="•"/>
            </a:pPr>
            <a:r>
              <a:rPr lang="en-US" sz="2400" b="0" i="1" u="none" strike="noStrike" cap="none">
                <a:solidFill>
                  <a:schemeClr val="dk1"/>
                </a:solidFill>
                <a:latin typeface="Candara"/>
                <a:ea typeface="Candara"/>
                <a:cs typeface="Candara"/>
                <a:sym typeface="Candara"/>
              </a:rPr>
              <a:t>Supplemental surveys at 10 years.</a:t>
            </a:r>
            <a:endParaRPr sz="1800" b="0" i="0" u="none" strike="noStrike" cap="none">
              <a:solidFill>
                <a:schemeClr val="dk1"/>
              </a:solidFill>
              <a:latin typeface="Calibri"/>
              <a:ea typeface="Calibri"/>
              <a:cs typeface="Calibri"/>
              <a:sym typeface="Calibri"/>
            </a:endParaRPr>
          </a:p>
          <a:p>
            <a:pPr marL="342900" marR="0" lvl="0" indent="-228600" algn="l" rtl="0">
              <a:lnSpc>
                <a:spcPct val="100000"/>
              </a:lnSpc>
              <a:spcBef>
                <a:spcPts val="0"/>
              </a:spcBef>
              <a:spcAft>
                <a:spcPts val="0"/>
              </a:spcAft>
              <a:buClr>
                <a:schemeClr val="dk1"/>
              </a:buClr>
              <a:buSzPts val="2400"/>
              <a:buFont typeface="Arial"/>
              <a:buChar char="•"/>
            </a:pPr>
            <a:r>
              <a:rPr lang="en-US" sz="2400" b="0" i="1" u="none" strike="noStrike" cap="none">
                <a:solidFill>
                  <a:schemeClr val="dk1"/>
                </a:solidFill>
                <a:latin typeface="Candara"/>
                <a:ea typeface="Candara"/>
                <a:cs typeface="Candara"/>
                <a:sym typeface="Candara"/>
              </a:rPr>
              <a:t>Annual fish surveys, # of fish, size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457200" y="1235916"/>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What are you currently monitoring? </a:t>
            </a:r>
            <a:endParaRPr/>
          </a:p>
        </p:txBody>
      </p:sp>
      <p:sp>
        <p:nvSpPr>
          <p:cNvPr id="171" name="Google Shape;171;p24"/>
          <p:cNvSpPr txBox="1"/>
          <p:nvPr/>
        </p:nvSpPr>
        <p:spPr>
          <a:xfrm>
            <a:off x="1013562" y="3452176"/>
            <a:ext cx="7396576"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dk1"/>
                </a:solidFill>
                <a:latin typeface="Calibri"/>
                <a:ea typeface="Calibri"/>
                <a:cs typeface="Calibri"/>
                <a:sym typeface="Calibri"/>
              </a:rPr>
              <a:t>How does this relate to adaptation </a:t>
            </a:r>
            <a:endParaRPr/>
          </a:p>
          <a:p>
            <a:pPr marL="0" marR="0" lvl="0" indent="0" algn="ctr" rtl="0">
              <a:spcBef>
                <a:spcPts val="0"/>
              </a:spcBef>
              <a:spcAft>
                <a:spcPts val="0"/>
              </a:spcAft>
              <a:buNone/>
            </a:pPr>
            <a:r>
              <a:rPr lang="en-US" sz="3600" b="0" i="0" u="none" strike="noStrike" cap="none">
                <a:solidFill>
                  <a:schemeClr val="dk1"/>
                </a:solidFill>
                <a:latin typeface="Calibri"/>
                <a:ea typeface="Calibri"/>
                <a:cs typeface="Calibri"/>
                <a:sym typeface="Calibri"/>
              </a:rPr>
              <a:t>actions and your goals and objectives?</a:t>
            </a:r>
            <a:endParaRPr sz="36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493238" y="2424811"/>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Are there any new things you plan to start monitoring after completing step 5?</a:t>
            </a:r>
            <a:endParaRPr sz="3959"/>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80"/>
        <p:cNvGrpSpPr/>
        <p:nvPr/>
      </p:nvGrpSpPr>
      <p:grpSpPr>
        <a:xfrm>
          <a:off x="0" y="0"/>
          <a:ext cx="0" cy="0"/>
          <a:chOff x="0" y="0"/>
          <a:chExt cx="0" cy="0"/>
        </a:xfrm>
      </p:grpSpPr>
      <p:sp>
        <p:nvSpPr>
          <p:cNvPr id="181" name="Google Shape;181;p26"/>
          <p:cNvSpPr txBox="1">
            <a:spLocks noGrp="1"/>
          </p:cNvSpPr>
          <p:nvPr>
            <p:ph type="title"/>
          </p:nvPr>
        </p:nvSpPr>
        <p:spPr>
          <a:xfrm>
            <a:off x="424927" y="2366486"/>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Are there things  you’d like to monitor but don’t currently have the resources to do so? </a:t>
            </a:r>
            <a:endParaRPr sz="3959"/>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564777" y="2510902"/>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What tools or resources are you aware of that could help you with monitoring?</a:t>
            </a:r>
            <a:endParaRPr sz="3959"/>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457200" y="2177923"/>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Thoughts/Suggestions for Improving Step 5?</a:t>
            </a:r>
            <a:endParaRPr sz="3959"/>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95"/>
        <p:cNvGrpSpPr/>
        <p:nvPr/>
      </p:nvGrpSpPr>
      <p:grpSpPr>
        <a:xfrm>
          <a:off x="0" y="0"/>
          <a:ext cx="0" cy="0"/>
          <a:chOff x="0" y="0"/>
          <a:chExt cx="0" cy="0"/>
        </a:xfrm>
      </p:grpSpPr>
      <p:sp>
        <p:nvSpPr>
          <p:cNvPr id="196" name="Google Shape;196;p2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Homework</a:t>
            </a:r>
            <a:endParaRPr/>
          </a:p>
        </p:txBody>
      </p:sp>
      <p:pic>
        <p:nvPicPr>
          <p:cNvPr id="197" name="Google Shape;197;p29"/>
          <p:cNvPicPr preferRelativeResize="0"/>
          <p:nvPr/>
        </p:nvPicPr>
        <p:blipFill rotWithShape="1">
          <a:blip r:embed="rId3">
            <a:alphaModFix/>
          </a:blip>
          <a:srcRect t="9917" r="50000" b="5554"/>
          <a:stretch/>
        </p:blipFill>
        <p:spPr>
          <a:xfrm>
            <a:off x="272247" y="1255143"/>
            <a:ext cx="8518070" cy="4050102"/>
          </a:xfrm>
          <a:prstGeom prst="rect">
            <a:avLst/>
          </a:prstGeom>
          <a:noFill/>
          <a:ln>
            <a:noFill/>
          </a:ln>
        </p:spPr>
      </p:pic>
      <p:sp>
        <p:nvSpPr>
          <p:cNvPr id="198" name="Google Shape;198;p29"/>
          <p:cNvSpPr/>
          <p:nvPr/>
        </p:nvSpPr>
        <p:spPr>
          <a:xfrm flipH="1">
            <a:off x="1259457" y="4819232"/>
            <a:ext cx="664234" cy="767751"/>
          </a:xfrm>
          <a:prstGeom prst="rightArrow">
            <a:avLst>
              <a:gd name="adj1" fmla="val 50000"/>
              <a:gd name="adj2"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Landing Page</a:t>
            </a:r>
            <a:endParaRPr/>
          </a:p>
        </p:txBody>
      </p:sp>
      <p:pic>
        <p:nvPicPr>
          <p:cNvPr id="204" name="Google Shape;204;p30"/>
          <p:cNvPicPr preferRelativeResize="0"/>
          <p:nvPr/>
        </p:nvPicPr>
        <p:blipFill rotWithShape="1">
          <a:blip r:embed="rId3">
            <a:alphaModFix/>
          </a:blip>
          <a:srcRect t="10923" r="50566" b="4548"/>
          <a:stretch/>
        </p:blipFill>
        <p:spPr>
          <a:xfrm>
            <a:off x="258792" y="1350216"/>
            <a:ext cx="8324492" cy="40033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Export and Share Plan Instructions</a:t>
            </a:r>
            <a:endParaRPr/>
          </a:p>
        </p:txBody>
      </p:sp>
      <p:sp>
        <p:nvSpPr>
          <p:cNvPr id="211" name="Google Shape;211;p3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pic>
        <p:nvPicPr>
          <p:cNvPr id="212" name="Google Shape;212;p31"/>
          <p:cNvPicPr preferRelativeResize="0"/>
          <p:nvPr/>
        </p:nvPicPr>
        <p:blipFill rotWithShape="1">
          <a:blip r:embed="rId3">
            <a:alphaModFix/>
          </a:blip>
          <a:srcRect t="10922" r="50000" b="5219"/>
          <a:stretch/>
        </p:blipFill>
        <p:spPr>
          <a:xfrm>
            <a:off x="0" y="1350216"/>
            <a:ext cx="9116186" cy="43000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Export and Share Plan</a:t>
            </a:r>
            <a:endParaRPr/>
          </a:p>
        </p:txBody>
      </p:sp>
      <p:pic>
        <p:nvPicPr>
          <p:cNvPr id="219" name="Google Shape;219;p32"/>
          <p:cNvPicPr preferRelativeResize="0"/>
          <p:nvPr/>
        </p:nvPicPr>
        <p:blipFill rotWithShape="1">
          <a:blip r:embed="rId3">
            <a:alphaModFix/>
          </a:blip>
          <a:srcRect t="10923" r="50377" b="7233"/>
          <a:stretch/>
        </p:blipFill>
        <p:spPr>
          <a:xfrm>
            <a:off x="97118" y="1324155"/>
            <a:ext cx="8805342" cy="4084607"/>
          </a:xfrm>
          <a:prstGeom prst="rect">
            <a:avLst/>
          </a:prstGeom>
          <a:noFill/>
          <a:ln>
            <a:noFill/>
          </a:ln>
        </p:spPr>
      </p:pic>
      <p:sp>
        <p:nvSpPr>
          <p:cNvPr id="220" name="Google Shape;220;p32"/>
          <p:cNvSpPr/>
          <p:nvPr/>
        </p:nvSpPr>
        <p:spPr>
          <a:xfrm flipH="1">
            <a:off x="2467155" y="2067406"/>
            <a:ext cx="664234" cy="767751"/>
          </a:xfrm>
          <a:prstGeom prst="rightArrow">
            <a:avLst>
              <a:gd name="adj1" fmla="val 50000"/>
              <a:gd name="adj2" fmla="val 50000"/>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97"/>
        <p:cNvGrpSpPr/>
        <p:nvPr/>
      </p:nvGrpSpPr>
      <p:grpSpPr>
        <a:xfrm>
          <a:off x="0" y="0"/>
          <a:ext cx="0" cy="0"/>
          <a:chOff x="0" y="0"/>
          <a:chExt cx="0" cy="0"/>
        </a:xfrm>
      </p:grpSpPr>
      <p:sp>
        <p:nvSpPr>
          <p:cNvPr id="98" name="Google Shape;98;p15"/>
          <p:cNvSpPr txBox="1">
            <a:spLocks noGrp="1"/>
          </p:cNvSpPr>
          <p:nvPr>
            <p:ph type="ctrTitle"/>
          </p:nvPr>
        </p:nvSpPr>
        <p:spPr>
          <a:xfrm>
            <a:off x="685800" y="1371600"/>
            <a:ext cx="7848600" cy="1927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5400"/>
              <a:buFont typeface="Calibri"/>
              <a:buNone/>
            </a:pPr>
            <a:r>
              <a:rPr lang="en-US"/>
              <a:t>Check-in Using the Chat Box! </a:t>
            </a:r>
            <a:endParaRPr/>
          </a:p>
        </p:txBody>
      </p:sp>
      <p:sp>
        <p:nvSpPr>
          <p:cNvPr id="99" name="Google Shape;99;p15"/>
          <p:cNvSpPr txBox="1">
            <a:spLocks noGrp="1"/>
          </p:cNvSpPr>
          <p:nvPr>
            <p:ph type="subTitle" idx="1"/>
          </p:nvPr>
        </p:nvSpPr>
        <p:spPr>
          <a:xfrm>
            <a:off x="685800" y="3505200"/>
            <a:ext cx="7939800" cy="175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480"/>
              </a:spcBef>
              <a:spcAft>
                <a:spcPts val="0"/>
              </a:spcAft>
              <a:buClr>
                <a:schemeClr val="dk1"/>
              </a:buClr>
              <a:buSzPts val="1680"/>
              <a:buNone/>
            </a:pPr>
            <a:r>
              <a:rPr lang="en-US"/>
              <a:t>Type your name(s), organization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Save as PDF</a:t>
            </a:r>
            <a:endParaRPr/>
          </a:p>
        </p:txBody>
      </p:sp>
      <p:sp>
        <p:nvSpPr>
          <p:cNvPr id="226" name="Google Shape;226;p3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pic>
        <p:nvPicPr>
          <p:cNvPr id="227" name="Google Shape;227;p33"/>
          <p:cNvPicPr preferRelativeResize="0"/>
          <p:nvPr/>
        </p:nvPicPr>
        <p:blipFill rotWithShape="1">
          <a:blip r:embed="rId3">
            <a:alphaModFix/>
          </a:blip>
          <a:srcRect t="7567" r="53018" b="5220"/>
          <a:stretch/>
        </p:blipFill>
        <p:spPr>
          <a:xfrm>
            <a:off x="334821" y="1350215"/>
            <a:ext cx="8351979" cy="4360471"/>
          </a:xfrm>
          <a:prstGeom prst="rect">
            <a:avLst/>
          </a:prstGeom>
          <a:noFill/>
          <a:ln>
            <a:noFill/>
          </a:ln>
        </p:spPr>
      </p:pic>
      <p:sp>
        <p:nvSpPr>
          <p:cNvPr id="228" name="Google Shape;228;p33"/>
          <p:cNvSpPr/>
          <p:nvPr/>
        </p:nvSpPr>
        <p:spPr>
          <a:xfrm flipH="1">
            <a:off x="1475117" y="2015647"/>
            <a:ext cx="664234" cy="767751"/>
          </a:xfrm>
          <a:prstGeom prst="rightArrow">
            <a:avLst>
              <a:gd name="adj1" fmla="val 50000"/>
              <a:gd name="adj2" fmla="val 50000"/>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9" name="Google Shape;229;p33"/>
          <p:cNvSpPr/>
          <p:nvPr/>
        </p:nvSpPr>
        <p:spPr>
          <a:xfrm flipH="1">
            <a:off x="3717985" y="2507353"/>
            <a:ext cx="664234" cy="767751"/>
          </a:xfrm>
          <a:prstGeom prst="rightArrow">
            <a:avLst>
              <a:gd name="adj1" fmla="val 50000"/>
              <a:gd name="adj2" fmla="val 50000"/>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Save</a:t>
            </a:r>
            <a:endParaRPr/>
          </a:p>
        </p:txBody>
      </p:sp>
      <p:sp>
        <p:nvSpPr>
          <p:cNvPr id="235" name="Google Shape;235;p3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pic>
        <p:nvPicPr>
          <p:cNvPr id="236" name="Google Shape;236;p34"/>
          <p:cNvPicPr preferRelativeResize="0"/>
          <p:nvPr/>
        </p:nvPicPr>
        <p:blipFill rotWithShape="1">
          <a:blip r:embed="rId3">
            <a:alphaModFix/>
          </a:blip>
          <a:srcRect t="2829" r="50660"/>
          <a:stretch/>
        </p:blipFill>
        <p:spPr>
          <a:xfrm>
            <a:off x="465372" y="1257300"/>
            <a:ext cx="8678628" cy="480707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43" name="Google Shape;243;p35"/>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44" name="Google Shape;244;p35"/>
          <p:cNvPicPr preferRelativeResize="0"/>
          <p:nvPr/>
        </p:nvPicPr>
        <p:blipFill>
          <a:blip r:embed="rId3">
            <a:alphaModFix/>
          </a:blip>
          <a:stretch>
            <a:fillRect/>
          </a:stretch>
        </p:blipFill>
        <p:spPr>
          <a:xfrm>
            <a:off x="-152400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457200" y="220663"/>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200"/>
              <a:buFont typeface="Candara"/>
              <a:buNone/>
            </a:pPr>
            <a:r>
              <a:rPr lang="en-US" sz="4800" b="0" i="0" u="none" strike="noStrike" cap="none"/>
              <a:t>Today’s Agenda</a:t>
            </a:r>
            <a:endParaRPr/>
          </a:p>
        </p:txBody>
      </p:sp>
      <p:sp>
        <p:nvSpPr>
          <p:cNvPr id="251" name="Google Shape;251;p36"/>
          <p:cNvSpPr txBox="1">
            <a:spLocks noGrp="1"/>
          </p:cNvSpPr>
          <p:nvPr>
            <p:ph type="body" idx="1"/>
          </p:nvPr>
        </p:nvSpPr>
        <p:spPr>
          <a:xfrm>
            <a:off x="556602" y="1294904"/>
            <a:ext cx="4015398" cy="407511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13645"/>
              </a:buClr>
              <a:buSzPts val="1820"/>
              <a:buNone/>
            </a:pPr>
            <a:r>
              <a:rPr lang="en-US" sz="2600" b="1">
                <a:solidFill>
                  <a:schemeClr val="accent1"/>
                </a:solidFill>
              </a:rPr>
              <a:t>Discussion:</a:t>
            </a:r>
            <a:endParaRPr sz="2600" b="1" i="0" u="none" strike="noStrike" cap="none">
              <a:solidFill>
                <a:schemeClr val="accent1"/>
              </a:solidFill>
            </a:endParaRPr>
          </a:p>
          <a:p>
            <a:pPr marL="182880" lvl="0" indent="-182880" algn="l" rtl="0">
              <a:lnSpc>
                <a:spcPct val="90000"/>
              </a:lnSpc>
              <a:spcBef>
                <a:spcPts val="0"/>
              </a:spcBef>
              <a:spcAft>
                <a:spcPts val="0"/>
              </a:spcAft>
              <a:buClr>
                <a:schemeClr val="dk1"/>
              </a:buClr>
              <a:buSzPts val="2600"/>
              <a:buChar char="•"/>
            </a:pPr>
            <a:r>
              <a:rPr lang="en-US" sz="2600"/>
              <a:t>Step 4&amp;5 review</a:t>
            </a:r>
            <a:endParaRPr/>
          </a:p>
          <a:p>
            <a:pPr marL="182880" lvl="0" indent="-182880" algn="l" rtl="0">
              <a:lnSpc>
                <a:spcPct val="90000"/>
              </a:lnSpc>
              <a:spcBef>
                <a:spcPts val="0"/>
              </a:spcBef>
              <a:spcAft>
                <a:spcPts val="0"/>
              </a:spcAft>
              <a:buClr>
                <a:schemeClr val="dk1"/>
              </a:buClr>
              <a:buSzPts val="2600"/>
              <a:buChar char="•"/>
            </a:pPr>
            <a:r>
              <a:rPr lang="en-US" sz="2600"/>
              <a:t>Monitoring discussion</a:t>
            </a:r>
            <a:endParaRPr/>
          </a:p>
          <a:p>
            <a:pPr marL="0" marR="0" lvl="0" indent="0" algn="l" rtl="0">
              <a:lnSpc>
                <a:spcPct val="90000"/>
              </a:lnSpc>
              <a:spcBef>
                <a:spcPts val="1200"/>
              </a:spcBef>
              <a:spcAft>
                <a:spcPts val="0"/>
              </a:spcAft>
              <a:buClr>
                <a:srgbClr val="013645"/>
              </a:buClr>
              <a:buSzPts val="1820"/>
              <a:buNone/>
            </a:pPr>
            <a:endParaRPr sz="2600" b="1" i="0" u="none" strike="noStrike" cap="none">
              <a:solidFill>
                <a:srgbClr val="7B7B7B"/>
              </a:solidFill>
            </a:endParaRPr>
          </a:p>
          <a:p>
            <a:pPr marL="0" marR="0" lvl="0" indent="0" algn="l" rtl="0">
              <a:lnSpc>
                <a:spcPct val="90000"/>
              </a:lnSpc>
              <a:spcBef>
                <a:spcPts val="1200"/>
              </a:spcBef>
              <a:spcAft>
                <a:spcPts val="0"/>
              </a:spcAft>
              <a:buClr>
                <a:srgbClr val="013645"/>
              </a:buClr>
              <a:buSzPts val="1820"/>
              <a:buNone/>
            </a:pPr>
            <a:r>
              <a:rPr lang="en-US" sz="2600" b="1" i="0" u="none" strike="noStrike" cap="none">
                <a:solidFill>
                  <a:srgbClr val="7B7B7B"/>
                </a:solidFill>
              </a:rPr>
              <a:t>Lecture:</a:t>
            </a:r>
            <a:endParaRPr/>
          </a:p>
          <a:p>
            <a:pPr marL="182880" lvl="0" indent="-182880" algn="l" rtl="0">
              <a:lnSpc>
                <a:spcPct val="90000"/>
              </a:lnSpc>
              <a:spcBef>
                <a:spcPts val="1200"/>
              </a:spcBef>
              <a:spcAft>
                <a:spcPts val="0"/>
              </a:spcAft>
              <a:buClr>
                <a:schemeClr val="dk1"/>
              </a:buClr>
              <a:buSzPts val="2600"/>
              <a:buChar char="•"/>
            </a:pPr>
            <a:r>
              <a:rPr lang="en-US" sz="2600"/>
              <a:t>Talking about climate change</a:t>
            </a:r>
            <a:endParaRPr/>
          </a:p>
          <a:p>
            <a:pPr marL="182880" lvl="0" indent="-182880" algn="l" rtl="0">
              <a:lnSpc>
                <a:spcPct val="90000"/>
              </a:lnSpc>
              <a:spcBef>
                <a:spcPts val="1200"/>
              </a:spcBef>
              <a:spcAft>
                <a:spcPts val="0"/>
              </a:spcAft>
              <a:buClr>
                <a:schemeClr val="dk1"/>
              </a:buClr>
              <a:buSzPts val="2600"/>
              <a:buChar char="•"/>
            </a:pPr>
            <a:r>
              <a:rPr lang="en-US" sz="2600"/>
              <a:t>Telling Your Adaptation Story</a:t>
            </a:r>
            <a:endParaRPr/>
          </a:p>
          <a:p>
            <a:pPr marL="182880" lvl="0" indent="-182880" algn="l" rtl="0">
              <a:lnSpc>
                <a:spcPct val="90000"/>
              </a:lnSpc>
              <a:spcBef>
                <a:spcPts val="1200"/>
              </a:spcBef>
              <a:spcAft>
                <a:spcPts val="0"/>
              </a:spcAft>
              <a:buClr>
                <a:schemeClr val="dk1"/>
              </a:buClr>
              <a:buSzPts val="2600"/>
              <a:buChar char="•"/>
            </a:pPr>
            <a:r>
              <a:rPr lang="en-US" sz="2600"/>
              <a:t>Homework for next time</a:t>
            </a:r>
            <a:endParaRPr sz="2600"/>
          </a:p>
        </p:txBody>
      </p:sp>
      <p:pic>
        <p:nvPicPr>
          <p:cNvPr id="252" name="Google Shape;252;p36" descr="https://images-na.ssl-images-amazon.com/images/I/51PufURt86L._SL500_.jpg"/>
          <p:cNvPicPr preferRelativeResize="0"/>
          <p:nvPr/>
        </p:nvPicPr>
        <p:blipFill rotWithShape="1">
          <a:blip r:embed="rId3">
            <a:alphaModFix/>
          </a:blip>
          <a:srcRect/>
          <a:stretch/>
        </p:blipFill>
        <p:spPr>
          <a:xfrm>
            <a:off x="5326437" y="1382309"/>
            <a:ext cx="2924175" cy="47625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56"/>
        <p:cNvGrpSpPr/>
        <p:nvPr/>
      </p:nvGrpSpPr>
      <p:grpSpPr>
        <a:xfrm>
          <a:off x="0" y="0"/>
          <a:ext cx="0" cy="0"/>
          <a:chOff x="0" y="0"/>
          <a:chExt cx="0" cy="0"/>
        </a:xfrm>
      </p:grpSpPr>
      <p:pic>
        <p:nvPicPr>
          <p:cNvPr id="257" name="Google Shape;257;p37"/>
          <p:cNvPicPr preferRelativeResize="0"/>
          <p:nvPr/>
        </p:nvPicPr>
        <p:blipFill rotWithShape="1">
          <a:blip r:embed="rId3">
            <a:alphaModFix/>
          </a:blip>
          <a:srcRect/>
          <a:stretch/>
        </p:blipFill>
        <p:spPr>
          <a:xfrm>
            <a:off x="4126301" y="2192801"/>
            <a:ext cx="4267200" cy="3200400"/>
          </a:xfrm>
          <a:prstGeom prst="rect">
            <a:avLst/>
          </a:prstGeom>
          <a:noFill/>
          <a:ln>
            <a:noFill/>
          </a:ln>
          <a:effectLst>
            <a:outerShdw blurRad="292100" dist="139700" dir="2700000" algn="tl" rotWithShape="0">
              <a:srgbClr val="333333">
                <a:alpha val="64705"/>
              </a:srgbClr>
            </a:outerShdw>
          </a:effectLst>
        </p:spPr>
      </p:pic>
      <p:sp>
        <p:nvSpPr>
          <p:cNvPr id="258" name="Google Shape;258;p37"/>
          <p:cNvSpPr txBox="1">
            <a:spLocks noGrp="1"/>
          </p:cNvSpPr>
          <p:nvPr>
            <p:ph type="title"/>
          </p:nvPr>
        </p:nvSpPr>
        <p:spPr>
          <a:xfrm>
            <a:off x="628650" y="223457"/>
            <a:ext cx="78867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46D8B"/>
              </a:buClr>
              <a:buSzPts val="1200"/>
              <a:buFont typeface="Candara"/>
              <a:buNone/>
            </a:pPr>
            <a:r>
              <a:rPr lang="en-US" sz="4800" b="0" i="0" u="none" strike="noStrike" cap="none"/>
              <a:t>Talking about climate change</a:t>
            </a:r>
            <a:endParaRPr/>
          </a:p>
        </p:txBody>
      </p:sp>
      <p:pic>
        <p:nvPicPr>
          <p:cNvPr id="259" name="Google Shape;259;p37"/>
          <p:cNvPicPr preferRelativeResize="0"/>
          <p:nvPr/>
        </p:nvPicPr>
        <p:blipFill rotWithShape="1">
          <a:blip r:embed="rId4">
            <a:alphaModFix/>
          </a:blip>
          <a:srcRect/>
          <a:stretch/>
        </p:blipFill>
        <p:spPr>
          <a:xfrm>
            <a:off x="446967" y="1614992"/>
            <a:ext cx="4267200" cy="3200400"/>
          </a:xfrm>
          <a:prstGeom prst="rect">
            <a:avLst/>
          </a:prstGeom>
          <a:noFill/>
          <a:ln>
            <a:noFill/>
          </a:ln>
          <a:effectLst>
            <a:outerShdw blurRad="292100" dist="139700" dir="2700000" algn="tl" rotWithShape="0">
              <a:srgbClr val="333333">
                <a:alpha val="64313"/>
              </a:srgbClr>
            </a:outerShdw>
          </a:effectLst>
        </p:spPr>
      </p:pic>
      <p:pic>
        <p:nvPicPr>
          <p:cNvPr id="260" name="Google Shape;260;p37" descr="C:\Users\sdhandler\Documents\NIACS\Photos\Shifting Seasons 2014\Pictures for Stephen 2\IMG_9795.jpg"/>
          <p:cNvPicPr preferRelativeResize="0"/>
          <p:nvPr/>
        </p:nvPicPr>
        <p:blipFill rotWithShape="1">
          <a:blip r:embed="rId5">
            <a:alphaModFix/>
          </a:blip>
          <a:srcRect/>
          <a:stretch/>
        </p:blipFill>
        <p:spPr>
          <a:xfrm>
            <a:off x="1102056" y="4146787"/>
            <a:ext cx="5486400" cy="2492829"/>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266128" y="5378881"/>
            <a:ext cx="8686800" cy="132216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720"/>
              <a:buFont typeface="Candara"/>
              <a:buNone/>
            </a:pPr>
            <a:r>
              <a:rPr lang="en-US" sz="2880" i="0" u="none" strike="noStrike" cap="none">
                <a:latin typeface="Calibri"/>
                <a:ea typeface="Calibri"/>
                <a:cs typeface="Calibri"/>
                <a:sym typeface="Calibri"/>
              </a:rPr>
              <a:t>There is a need to understand and </a:t>
            </a:r>
            <a:r>
              <a:rPr lang="en-US" sz="2880" i="1" u="sng" strike="noStrike" cap="none">
                <a:latin typeface="Calibri"/>
                <a:ea typeface="Calibri"/>
                <a:cs typeface="Calibri"/>
                <a:sym typeface="Calibri"/>
              </a:rPr>
              <a:t>effectively communicate</a:t>
            </a:r>
            <a:r>
              <a:rPr lang="en-US" sz="2880" i="0" u="sng" strike="noStrike" cap="none">
                <a:latin typeface="Calibri"/>
                <a:ea typeface="Calibri"/>
                <a:cs typeface="Calibri"/>
                <a:sym typeface="Calibri"/>
              </a:rPr>
              <a:t> </a:t>
            </a:r>
            <a:r>
              <a:rPr lang="en-US" sz="2880" i="0" u="none" strike="noStrike" cap="none">
                <a:latin typeface="Calibri"/>
                <a:ea typeface="Calibri"/>
                <a:cs typeface="Calibri"/>
                <a:sym typeface="Calibri"/>
              </a:rPr>
              <a:t>information about climate change to a diverse audience</a:t>
            </a:r>
            <a:endParaRPr/>
          </a:p>
        </p:txBody>
      </p:sp>
      <p:pic>
        <p:nvPicPr>
          <p:cNvPr id="267" name="Google Shape;267;p38"/>
          <p:cNvPicPr preferRelativeResize="0"/>
          <p:nvPr/>
        </p:nvPicPr>
        <p:blipFill rotWithShape="1">
          <a:blip r:embed="rId3">
            <a:alphaModFix/>
          </a:blip>
          <a:srcRect/>
          <a:stretch/>
        </p:blipFill>
        <p:spPr>
          <a:xfrm>
            <a:off x="1679738" y="1310173"/>
            <a:ext cx="5784522" cy="3901922"/>
          </a:xfrm>
          <a:prstGeom prst="rect">
            <a:avLst/>
          </a:prstGeom>
          <a:noFill/>
          <a:ln>
            <a:noFill/>
          </a:ln>
        </p:spPr>
      </p:pic>
      <p:sp>
        <p:nvSpPr>
          <p:cNvPr id="268" name="Google Shape;268;p38"/>
          <p:cNvSpPr txBox="1"/>
          <p:nvPr/>
        </p:nvSpPr>
        <p:spPr>
          <a:xfrm>
            <a:off x="0" y="74310"/>
            <a:ext cx="9143999" cy="132216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25168"/>
              </a:buClr>
              <a:buSzPts val="720"/>
              <a:buFont typeface="Candara"/>
              <a:buNone/>
            </a:pPr>
            <a:r>
              <a:rPr lang="en-US" sz="2880" b="0" i="0" u="none" strike="noStrike" cap="none">
                <a:solidFill>
                  <a:schemeClr val="accent1"/>
                </a:solidFill>
                <a:latin typeface="Source Sans Pro"/>
                <a:ea typeface="Source Sans Pro"/>
                <a:cs typeface="Source Sans Pro"/>
                <a:sym typeface="Source Sans Pro"/>
              </a:rPr>
              <a:t>Increasingly, forestry professionals are expected to integrate climate change into plans, documents, and activities.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500230" y="1854857"/>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3"/>
              </a:buClr>
              <a:buSzPts val="4860"/>
              <a:buFont typeface="Calibri"/>
              <a:buNone/>
            </a:pPr>
            <a:r>
              <a:rPr lang="en-US" sz="4860">
                <a:solidFill>
                  <a:schemeClr val="accent3"/>
                </a:solidFill>
              </a:rPr>
              <a:t>What experiences have you had regarding communicating about climate change with stakeholders? </a:t>
            </a:r>
            <a:endParaRPr sz="4860">
              <a:solidFill>
                <a:schemeClr val="accent3"/>
              </a:solidFill>
            </a:endParaRPr>
          </a:p>
        </p:txBody>
      </p:sp>
      <p:pic>
        <p:nvPicPr>
          <p:cNvPr id="275" name="Google Shape;275;p39"/>
          <p:cNvPicPr preferRelativeResize="0"/>
          <p:nvPr/>
        </p:nvPicPr>
        <p:blipFill>
          <a:blip r:embed="rId3">
            <a:clrChange>
              <a:clrFrom>
                <a:srgbClr val="FEFEFE"/>
              </a:clrFrom>
              <a:clrTo>
                <a:srgbClr val="FEFEFE">
                  <a:alpha val="0"/>
                </a:srgbClr>
              </a:clrTo>
            </a:clrChange>
            <a:alphaModFix/>
          </a:blip>
          <a:stretch>
            <a:fillRect/>
          </a:stretch>
        </p:blipFill>
        <p:spPr>
          <a:xfrm>
            <a:off x="1859468" y="4038387"/>
            <a:ext cx="4648444" cy="307628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What does your community think?</a:t>
            </a:r>
            <a:endParaRPr/>
          </a:p>
        </p:txBody>
      </p:sp>
      <p:pic>
        <p:nvPicPr>
          <p:cNvPr id="281" name="Google Shape;281;p40"/>
          <p:cNvPicPr preferRelativeResize="0"/>
          <p:nvPr/>
        </p:nvPicPr>
        <p:blipFill rotWithShape="1">
          <a:blip r:embed="rId3">
            <a:alphaModFix/>
          </a:blip>
          <a:srcRect l="1059" t="22078" r="52587" b="13085"/>
          <a:stretch/>
        </p:blipFill>
        <p:spPr>
          <a:xfrm>
            <a:off x="-117695" y="1690689"/>
            <a:ext cx="9261695" cy="3582296"/>
          </a:xfrm>
          <a:prstGeom prst="rect">
            <a:avLst/>
          </a:prstGeom>
          <a:noFill/>
          <a:ln>
            <a:noFill/>
          </a:ln>
        </p:spPr>
      </p:pic>
      <p:sp>
        <p:nvSpPr>
          <p:cNvPr id="282" name="Google Shape;282;p40"/>
          <p:cNvSpPr/>
          <p:nvPr/>
        </p:nvSpPr>
        <p:spPr>
          <a:xfrm>
            <a:off x="2148649" y="6169223"/>
            <a:ext cx="5198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http://climatecommunication.yale.edu/visualizations-data/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Risk Perceptions: Marion Co., IN</a:t>
            </a:r>
            <a:endParaRPr/>
          </a:p>
        </p:txBody>
      </p:sp>
      <p:pic>
        <p:nvPicPr>
          <p:cNvPr id="288" name="Google Shape;288;p41"/>
          <p:cNvPicPr preferRelativeResize="0"/>
          <p:nvPr/>
        </p:nvPicPr>
        <p:blipFill rotWithShape="1">
          <a:blip r:embed="rId3">
            <a:alphaModFix/>
          </a:blip>
          <a:srcRect l="4117" t="16300" r="53647" b="11830"/>
          <a:stretch/>
        </p:blipFill>
        <p:spPr>
          <a:xfrm>
            <a:off x="0" y="1363692"/>
            <a:ext cx="9144000" cy="4457686"/>
          </a:xfrm>
          <a:prstGeom prst="rect">
            <a:avLst/>
          </a:prstGeom>
          <a:noFill/>
          <a:ln>
            <a:noFill/>
          </a:ln>
        </p:spPr>
      </p:pic>
      <p:sp>
        <p:nvSpPr>
          <p:cNvPr id="289" name="Google Shape;289;p41"/>
          <p:cNvSpPr/>
          <p:nvPr/>
        </p:nvSpPr>
        <p:spPr>
          <a:xfrm>
            <a:off x="1032735" y="5953780"/>
            <a:ext cx="751421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http://climatecommunication.yale.edu/visualizations-data/ycom-us-2018/?est=happening&amp;type=value&amp;geo=county&amp;id=18097</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93"/>
        <p:cNvGrpSpPr/>
        <p:nvPr/>
      </p:nvGrpSpPr>
      <p:grpSpPr>
        <a:xfrm>
          <a:off x="0" y="0"/>
          <a:ext cx="0" cy="0"/>
          <a:chOff x="0" y="0"/>
          <a:chExt cx="0" cy="0"/>
        </a:xfrm>
      </p:grpSpPr>
      <p:sp>
        <p:nvSpPr>
          <p:cNvPr id="294" name="Google Shape;294;p4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a:t>Reaching Your Audience</a:t>
            </a:r>
            <a:endParaRPr/>
          </a:p>
        </p:txBody>
      </p:sp>
      <p:sp>
        <p:nvSpPr>
          <p:cNvPr id="295" name="Google Shape;295;p4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457200" y="220663"/>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200"/>
              <a:buFont typeface="Candara"/>
              <a:buNone/>
            </a:pPr>
            <a:r>
              <a:rPr lang="en-US" sz="4800" b="0" i="0" u="none" strike="noStrike" cap="none"/>
              <a:t>Today’s Agenda</a:t>
            </a:r>
            <a:endParaRPr/>
          </a:p>
        </p:txBody>
      </p:sp>
      <p:sp>
        <p:nvSpPr>
          <p:cNvPr id="106" name="Google Shape;106;p16"/>
          <p:cNvSpPr txBox="1">
            <a:spLocks noGrp="1"/>
          </p:cNvSpPr>
          <p:nvPr>
            <p:ph type="body" idx="1"/>
          </p:nvPr>
        </p:nvSpPr>
        <p:spPr>
          <a:xfrm>
            <a:off x="556602" y="1294904"/>
            <a:ext cx="4015398" cy="407511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13645"/>
              </a:buClr>
              <a:buSzPts val="1820"/>
              <a:buNone/>
            </a:pPr>
            <a:r>
              <a:rPr lang="en-US" sz="2600" b="1">
                <a:solidFill>
                  <a:schemeClr val="accent1"/>
                </a:solidFill>
              </a:rPr>
              <a:t>Discussion:</a:t>
            </a:r>
            <a:endParaRPr sz="2600" b="1" i="0" u="none" strike="noStrike" cap="none">
              <a:solidFill>
                <a:schemeClr val="accent1"/>
              </a:solidFill>
            </a:endParaRPr>
          </a:p>
          <a:p>
            <a:pPr marL="182880" lvl="0" indent="-182880" algn="l" rtl="0">
              <a:lnSpc>
                <a:spcPct val="90000"/>
              </a:lnSpc>
              <a:spcBef>
                <a:spcPts val="0"/>
              </a:spcBef>
              <a:spcAft>
                <a:spcPts val="0"/>
              </a:spcAft>
              <a:buClr>
                <a:schemeClr val="dk1"/>
              </a:buClr>
              <a:buSzPts val="2600"/>
              <a:buChar char="•"/>
            </a:pPr>
            <a:r>
              <a:rPr lang="en-US" sz="2600"/>
              <a:t>Step 4&amp;5 review</a:t>
            </a:r>
            <a:endParaRPr/>
          </a:p>
          <a:p>
            <a:pPr marL="182880" lvl="0" indent="-182880" algn="l" rtl="0">
              <a:lnSpc>
                <a:spcPct val="90000"/>
              </a:lnSpc>
              <a:spcBef>
                <a:spcPts val="0"/>
              </a:spcBef>
              <a:spcAft>
                <a:spcPts val="0"/>
              </a:spcAft>
              <a:buClr>
                <a:schemeClr val="dk1"/>
              </a:buClr>
              <a:buSzPts val="2600"/>
              <a:buChar char="•"/>
            </a:pPr>
            <a:r>
              <a:rPr lang="en-US" sz="2600"/>
              <a:t>Monitoring discussion</a:t>
            </a:r>
            <a:endParaRPr/>
          </a:p>
          <a:p>
            <a:pPr marL="0" marR="0" lvl="0" indent="0" algn="l" rtl="0">
              <a:lnSpc>
                <a:spcPct val="90000"/>
              </a:lnSpc>
              <a:spcBef>
                <a:spcPts val="1200"/>
              </a:spcBef>
              <a:spcAft>
                <a:spcPts val="0"/>
              </a:spcAft>
              <a:buClr>
                <a:srgbClr val="013645"/>
              </a:buClr>
              <a:buSzPts val="1820"/>
              <a:buNone/>
            </a:pPr>
            <a:endParaRPr sz="2600" b="1" i="0" u="none" strike="noStrike" cap="none">
              <a:solidFill>
                <a:srgbClr val="7B7B7B"/>
              </a:solidFill>
            </a:endParaRPr>
          </a:p>
          <a:p>
            <a:pPr marL="0" marR="0" lvl="0" indent="0" algn="l" rtl="0">
              <a:lnSpc>
                <a:spcPct val="90000"/>
              </a:lnSpc>
              <a:spcBef>
                <a:spcPts val="1200"/>
              </a:spcBef>
              <a:spcAft>
                <a:spcPts val="0"/>
              </a:spcAft>
              <a:buClr>
                <a:srgbClr val="013645"/>
              </a:buClr>
              <a:buSzPts val="1820"/>
              <a:buNone/>
            </a:pPr>
            <a:r>
              <a:rPr lang="en-US" sz="2600" b="1" i="0" u="none" strike="noStrike" cap="none">
                <a:solidFill>
                  <a:srgbClr val="7B7B7B"/>
                </a:solidFill>
              </a:rPr>
              <a:t>Lecture:</a:t>
            </a:r>
            <a:endParaRPr/>
          </a:p>
          <a:p>
            <a:pPr marL="182880" lvl="0" indent="-182880" algn="l" rtl="0">
              <a:lnSpc>
                <a:spcPct val="90000"/>
              </a:lnSpc>
              <a:spcBef>
                <a:spcPts val="1200"/>
              </a:spcBef>
              <a:spcAft>
                <a:spcPts val="0"/>
              </a:spcAft>
              <a:buClr>
                <a:schemeClr val="dk1"/>
              </a:buClr>
              <a:buSzPts val="2600"/>
              <a:buChar char="•"/>
            </a:pPr>
            <a:r>
              <a:rPr lang="en-US" sz="2600"/>
              <a:t>Talking about climate change</a:t>
            </a:r>
            <a:endParaRPr/>
          </a:p>
          <a:p>
            <a:pPr marL="182880" lvl="0" indent="-182880" algn="l" rtl="0">
              <a:lnSpc>
                <a:spcPct val="90000"/>
              </a:lnSpc>
              <a:spcBef>
                <a:spcPts val="1200"/>
              </a:spcBef>
              <a:spcAft>
                <a:spcPts val="0"/>
              </a:spcAft>
              <a:buClr>
                <a:schemeClr val="dk1"/>
              </a:buClr>
              <a:buSzPts val="2600"/>
              <a:buChar char="•"/>
            </a:pPr>
            <a:r>
              <a:rPr lang="en-US" sz="2600"/>
              <a:t>Telling Your Adaptation Story</a:t>
            </a:r>
            <a:endParaRPr/>
          </a:p>
          <a:p>
            <a:pPr marL="182880" lvl="0" indent="-182880" algn="l" rtl="0">
              <a:lnSpc>
                <a:spcPct val="90000"/>
              </a:lnSpc>
              <a:spcBef>
                <a:spcPts val="1200"/>
              </a:spcBef>
              <a:spcAft>
                <a:spcPts val="0"/>
              </a:spcAft>
              <a:buClr>
                <a:schemeClr val="dk1"/>
              </a:buClr>
              <a:buSzPts val="2600"/>
              <a:buChar char="•"/>
            </a:pPr>
            <a:r>
              <a:rPr lang="en-US" sz="2600"/>
              <a:t>Homework for next time</a:t>
            </a:r>
            <a:endParaRPr sz="2600"/>
          </a:p>
        </p:txBody>
      </p:sp>
      <p:pic>
        <p:nvPicPr>
          <p:cNvPr id="107" name="Google Shape;107;p16" descr="https://images-na.ssl-images-amazon.com/images/I/51PufURt86L._SL500_.jpg"/>
          <p:cNvPicPr preferRelativeResize="0"/>
          <p:nvPr/>
        </p:nvPicPr>
        <p:blipFill rotWithShape="1">
          <a:blip r:embed="rId3">
            <a:alphaModFix/>
          </a:blip>
          <a:srcRect/>
          <a:stretch/>
        </p:blipFill>
        <p:spPr>
          <a:xfrm>
            <a:off x="5326437" y="1382309"/>
            <a:ext cx="2924175" cy="47625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526212" y="128356"/>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Connect with People’s Values</a:t>
            </a:r>
            <a:endParaRPr/>
          </a:p>
        </p:txBody>
      </p:sp>
      <p:sp>
        <p:nvSpPr>
          <p:cNvPr id="301" name="Google Shape;301;p4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pic>
        <p:nvPicPr>
          <p:cNvPr id="302" name="Google Shape;302;p43"/>
          <p:cNvPicPr preferRelativeResize="0"/>
          <p:nvPr/>
        </p:nvPicPr>
        <p:blipFill>
          <a:blip r:embed="rId3">
            <a:alphaModFix amt="90000"/>
          </a:blip>
          <a:stretch>
            <a:fillRect/>
          </a:stretch>
        </p:blipFill>
        <p:spPr>
          <a:xfrm>
            <a:off x="4557852" y="4087853"/>
            <a:ext cx="4851324" cy="2725358"/>
          </a:xfrm>
          <a:prstGeom prst="rect">
            <a:avLst/>
          </a:prstGeom>
          <a:noFill/>
          <a:ln>
            <a:noFill/>
          </a:ln>
        </p:spPr>
      </p:pic>
      <p:pic>
        <p:nvPicPr>
          <p:cNvPr id="303" name="Google Shape;303;p43"/>
          <p:cNvPicPr preferRelativeResize="0"/>
          <p:nvPr/>
        </p:nvPicPr>
        <p:blipFill rotWithShape="1">
          <a:blip r:embed="rId4">
            <a:alphaModFix/>
          </a:blip>
          <a:srcRect t="9223" b="9223"/>
          <a:stretch/>
        </p:blipFill>
        <p:spPr>
          <a:xfrm>
            <a:off x="4557852" y="1118956"/>
            <a:ext cx="4636008" cy="2962095"/>
          </a:xfrm>
          <a:prstGeom prst="rect">
            <a:avLst/>
          </a:prstGeom>
          <a:noFill/>
          <a:ln w="57150" cap="flat" cmpd="sng">
            <a:solidFill>
              <a:schemeClr val="lt1"/>
            </a:solidFill>
            <a:prstDash val="solid"/>
            <a:round/>
            <a:headEnd type="none" w="sm" len="sm"/>
            <a:tailEnd type="none" w="sm" len="sm"/>
          </a:ln>
        </p:spPr>
      </p:pic>
      <p:pic>
        <p:nvPicPr>
          <p:cNvPr id="304" name="Google Shape;304;p43"/>
          <p:cNvPicPr preferRelativeResize="0"/>
          <p:nvPr/>
        </p:nvPicPr>
        <p:blipFill rotWithShape="1">
          <a:blip r:embed="rId5">
            <a:alphaModFix/>
          </a:blip>
          <a:srcRect l="8746" r="8738"/>
          <a:stretch/>
        </p:blipFill>
        <p:spPr>
          <a:xfrm>
            <a:off x="-344509" y="1118956"/>
            <a:ext cx="4824347" cy="2810913"/>
          </a:xfrm>
          <a:prstGeom prst="rect">
            <a:avLst/>
          </a:prstGeom>
          <a:noFill/>
          <a:ln w="57150" cap="flat" cmpd="sng">
            <a:solidFill>
              <a:schemeClr val="lt1"/>
            </a:solidFill>
            <a:prstDash val="solid"/>
            <a:round/>
            <a:headEnd type="none" w="sm" len="sm"/>
            <a:tailEnd type="none" w="sm" len="sm"/>
          </a:ln>
        </p:spPr>
      </p:pic>
      <p:pic>
        <p:nvPicPr>
          <p:cNvPr id="305" name="Google Shape;305;p43"/>
          <p:cNvPicPr preferRelativeResize="0"/>
          <p:nvPr/>
        </p:nvPicPr>
        <p:blipFill rotWithShape="1">
          <a:blip r:embed="rId6">
            <a:alphaModFix/>
          </a:blip>
          <a:srcRect l="9942" r="9942"/>
          <a:stretch/>
        </p:blipFill>
        <p:spPr>
          <a:xfrm>
            <a:off x="-357986" y="4120078"/>
            <a:ext cx="4851327" cy="272535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09"/>
        <p:cNvGrpSpPr/>
        <p:nvPr/>
      </p:nvGrpSpPr>
      <p:grpSpPr>
        <a:xfrm>
          <a:off x="0" y="0"/>
          <a:ext cx="0" cy="0"/>
          <a:chOff x="0" y="0"/>
          <a:chExt cx="0" cy="0"/>
        </a:xfrm>
      </p:grpSpPr>
      <p:sp>
        <p:nvSpPr>
          <p:cNvPr id="310" name="Google Shape;310;p44"/>
          <p:cNvSpPr txBox="1">
            <a:spLocks noGrp="1"/>
          </p:cNvSpPr>
          <p:nvPr>
            <p:ph type="title"/>
          </p:nvPr>
        </p:nvSpPr>
        <p:spPr>
          <a:xfrm>
            <a:off x="457200" y="359616"/>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Focus on ‘self-transcending’ values </a:t>
            </a:r>
            <a:endParaRPr/>
          </a:p>
        </p:txBody>
      </p:sp>
      <p:sp>
        <p:nvSpPr>
          <p:cNvPr id="311" name="Google Shape;311;p44"/>
          <p:cNvSpPr txBox="1">
            <a:spLocks noGrp="1"/>
          </p:cNvSpPr>
          <p:nvPr>
            <p:ph type="body" idx="1"/>
          </p:nvPr>
        </p:nvSpPr>
        <p:spPr>
          <a:xfrm>
            <a:off x="457200" y="2011680"/>
            <a:ext cx="8229600" cy="4674870"/>
          </a:xfrm>
          <a:prstGeom prst="rect">
            <a:avLst/>
          </a:prstGeom>
          <a:noFill/>
          <a:ln>
            <a:noFill/>
          </a:ln>
        </p:spPr>
        <p:txBody>
          <a:bodyPr spcFirstLastPara="1" wrap="square" lIns="91425" tIns="45700" rIns="91425" bIns="45700" anchor="t" anchorCtr="0">
            <a:noAutofit/>
          </a:bodyPr>
          <a:lstStyle/>
          <a:p>
            <a:pPr marL="106679" lvl="0" indent="0" algn="ctr" rtl="0">
              <a:lnSpc>
                <a:spcPct val="90000"/>
              </a:lnSpc>
              <a:spcBef>
                <a:spcPts val="0"/>
              </a:spcBef>
              <a:spcAft>
                <a:spcPts val="0"/>
              </a:spcAft>
              <a:buClr>
                <a:srgbClr val="7B7B7B"/>
              </a:buClr>
              <a:buSzPts val="3600"/>
              <a:buNone/>
            </a:pPr>
            <a:r>
              <a:rPr lang="en-US" sz="3600" i="1">
                <a:solidFill>
                  <a:srgbClr val="7B7B7B"/>
                </a:solidFill>
              </a:rPr>
              <a:t>“Adapting to climate change will help us build a healthier forest that is more resilient to future changes ” </a:t>
            </a:r>
            <a:endParaRPr sz="3600" i="1">
              <a:solidFill>
                <a:srgbClr val="7B7B7B"/>
              </a:solidFill>
            </a:endParaRPr>
          </a:p>
          <a:p>
            <a:pPr marL="106679" lvl="0" indent="0" algn="ctr" rtl="0">
              <a:lnSpc>
                <a:spcPct val="90000"/>
              </a:lnSpc>
              <a:spcBef>
                <a:spcPts val="1000"/>
              </a:spcBef>
              <a:spcAft>
                <a:spcPts val="0"/>
              </a:spcAft>
              <a:buClr>
                <a:schemeClr val="dk1"/>
              </a:buClr>
              <a:buSzPts val="3600"/>
              <a:buNone/>
            </a:pPr>
            <a:endParaRPr sz="3600"/>
          </a:p>
          <a:p>
            <a:pPr marL="106679" lvl="0" indent="0" algn="ctr" rtl="0">
              <a:lnSpc>
                <a:spcPct val="90000"/>
              </a:lnSpc>
              <a:spcBef>
                <a:spcPts val="1000"/>
              </a:spcBef>
              <a:spcAft>
                <a:spcPts val="0"/>
              </a:spcAft>
              <a:buClr>
                <a:schemeClr val="dk1"/>
              </a:buClr>
              <a:buSzPts val="3600"/>
              <a:buNone/>
            </a:pPr>
            <a:r>
              <a:rPr lang="en-US" sz="3600"/>
              <a:t>Vs.</a:t>
            </a:r>
            <a:endParaRPr/>
          </a:p>
          <a:p>
            <a:pPr marL="106679" lvl="0" indent="0" algn="ctr" rtl="0">
              <a:lnSpc>
                <a:spcPct val="90000"/>
              </a:lnSpc>
              <a:spcBef>
                <a:spcPts val="1000"/>
              </a:spcBef>
              <a:spcAft>
                <a:spcPts val="0"/>
              </a:spcAft>
              <a:buClr>
                <a:schemeClr val="dk1"/>
              </a:buClr>
              <a:buSzPts val="3600"/>
              <a:buNone/>
            </a:pPr>
            <a:endParaRPr sz="3600"/>
          </a:p>
          <a:p>
            <a:pPr marL="106679" lvl="0" indent="0" algn="ctr" rtl="0">
              <a:lnSpc>
                <a:spcPct val="90000"/>
              </a:lnSpc>
              <a:spcBef>
                <a:spcPts val="1000"/>
              </a:spcBef>
              <a:spcAft>
                <a:spcPts val="0"/>
              </a:spcAft>
              <a:buClr>
                <a:srgbClr val="7B7B7B"/>
              </a:buClr>
              <a:buSzPts val="3600"/>
              <a:buNone/>
            </a:pPr>
            <a:r>
              <a:rPr lang="en-US" sz="3600" i="1">
                <a:solidFill>
                  <a:srgbClr val="7B7B7B"/>
                </a:solidFill>
              </a:rPr>
              <a:t> “You will make money if we do a timber sale” </a:t>
            </a:r>
            <a:endParaRPr sz="3600" i="1">
              <a:solidFill>
                <a:srgbClr val="7B7B7B"/>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16"/>
        <p:cNvGrpSpPr/>
        <p:nvPr/>
      </p:nvGrpSpPr>
      <p:grpSpPr>
        <a:xfrm>
          <a:off x="0" y="0"/>
          <a:ext cx="0" cy="0"/>
          <a:chOff x="0" y="0"/>
          <a:chExt cx="0" cy="0"/>
        </a:xfrm>
      </p:grpSpPr>
      <p:sp>
        <p:nvSpPr>
          <p:cNvPr id="317" name="Google Shape;317;p45"/>
          <p:cNvSpPr txBox="1">
            <a:spLocks noGrp="1"/>
          </p:cNvSpPr>
          <p:nvPr>
            <p:ph type="title"/>
          </p:nvPr>
        </p:nvSpPr>
        <p:spPr>
          <a:xfrm>
            <a:off x="457200" y="66083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Connect with something your community cares about</a:t>
            </a:r>
            <a:endParaRPr sz="3959"/>
          </a:p>
        </p:txBody>
      </p:sp>
      <p:sp>
        <p:nvSpPr>
          <p:cNvPr id="318" name="Google Shape;318;p45"/>
          <p:cNvSpPr txBox="1">
            <a:spLocks noGrp="1"/>
          </p:cNvSpPr>
          <p:nvPr>
            <p:ph type="body" idx="1"/>
          </p:nvPr>
        </p:nvSpPr>
        <p:spPr>
          <a:xfrm>
            <a:off x="457200" y="2312894"/>
            <a:ext cx="8229600" cy="4164106"/>
          </a:xfrm>
          <a:prstGeom prst="rect">
            <a:avLst/>
          </a:prstGeom>
          <a:noFill/>
          <a:ln>
            <a:noFill/>
          </a:ln>
        </p:spPr>
        <p:txBody>
          <a:bodyPr spcFirstLastPara="1" wrap="square" lIns="91425" tIns="45700" rIns="91425" bIns="45700" anchor="t" anchorCtr="0">
            <a:noAutofit/>
          </a:bodyPr>
          <a:lstStyle/>
          <a:p>
            <a:pPr marL="106679" lvl="0" indent="0" algn="l" rtl="0">
              <a:lnSpc>
                <a:spcPct val="90000"/>
              </a:lnSpc>
              <a:spcBef>
                <a:spcPts val="0"/>
              </a:spcBef>
              <a:spcAft>
                <a:spcPts val="0"/>
              </a:spcAft>
              <a:buClr>
                <a:schemeClr val="accent2"/>
              </a:buClr>
              <a:buSzPts val="2800"/>
              <a:buNone/>
            </a:pPr>
            <a:r>
              <a:rPr lang="en-US" sz="2800" b="1">
                <a:solidFill>
                  <a:schemeClr val="accent2"/>
                </a:solidFill>
              </a:rPr>
              <a:t>Passionate about wildlife? </a:t>
            </a:r>
            <a:endParaRPr/>
          </a:p>
          <a:p>
            <a:pPr marL="374650" lvl="1" indent="0" algn="l" rtl="0">
              <a:lnSpc>
                <a:spcPct val="90000"/>
              </a:lnSpc>
              <a:spcBef>
                <a:spcPts val="500"/>
              </a:spcBef>
              <a:spcAft>
                <a:spcPts val="0"/>
              </a:spcAft>
              <a:buClr>
                <a:schemeClr val="dk1"/>
              </a:buClr>
              <a:buSzPts val="2400"/>
              <a:buNone/>
            </a:pPr>
            <a:r>
              <a:rPr lang="en-US"/>
              <a:t>Talk about how climate change may affect local birds</a:t>
            </a:r>
            <a:endParaRPr/>
          </a:p>
          <a:p>
            <a:pPr marL="106679" lvl="0" indent="0" algn="l" rtl="0">
              <a:lnSpc>
                <a:spcPct val="90000"/>
              </a:lnSpc>
              <a:spcBef>
                <a:spcPts val="1000"/>
              </a:spcBef>
              <a:spcAft>
                <a:spcPts val="0"/>
              </a:spcAft>
              <a:buClr>
                <a:schemeClr val="dk1"/>
              </a:buClr>
              <a:buSzPts val="2800"/>
              <a:buNone/>
            </a:pPr>
            <a:endParaRPr/>
          </a:p>
          <a:p>
            <a:pPr marL="106679" lvl="0" indent="0" algn="l" rtl="0">
              <a:lnSpc>
                <a:spcPct val="90000"/>
              </a:lnSpc>
              <a:spcBef>
                <a:spcPts val="1000"/>
              </a:spcBef>
              <a:spcAft>
                <a:spcPts val="0"/>
              </a:spcAft>
              <a:buClr>
                <a:srgbClr val="222A35"/>
              </a:buClr>
              <a:buSzPts val="2800"/>
              <a:buNone/>
            </a:pPr>
            <a:r>
              <a:rPr lang="en-US" sz="2800" b="1">
                <a:solidFill>
                  <a:srgbClr val="222A35"/>
                </a:solidFill>
              </a:rPr>
              <a:t>Love winter sports?</a:t>
            </a:r>
            <a:endParaRPr/>
          </a:p>
          <a:p>
            <a:pPr marL="374650" lvl="1" indent="0" algn="l" rtl="0">
              <a:lnSpc>
                <a:spcPct val="90000"/>
              </a:lnSpc>
              <a:spcBef>
                <a:spcPts val="500"/>
              </a:spcBef>
              <a:spcAft>
                <a:spcPts val="0"/>
              </a:spcAft>
              <a:buClr>
                <a:schemeClr val="dk1"/>
              </a:buClr>
              <a:buSzPts val="2400"/>
              <a:buNone/>
            </a:pPr>
            <a:r>
              <a:rPr lang="en-US"/>
              <a:t>Talk about how climate change may reduce opportunities for skiing</a:t>
            </a:r>
            <a:endParaRPr/>
          </a:p>
          <a:p>
            <a:pPr marL="228600" lvl="0" indent="-50800" algn="l" rtl="0">
              <a:lnSpc>
                <a:spcPct val="90000"/>
              </a:lnSpc>
              <a:spcBef>
                <a:spcPts val="1000"/>
              </a:spcBef>
              <a:spcAft>
                <a:spcPts val="0"/>
              </a:spcAft>
              <a:buClr>
                <a:schemeClr val="dk1"/>
              </a:buClr>
              <a:buSzPts val="2800"/>
              <a:buNone/>
            </a:pPr>
            <a:endParaRPr/>
          </a:p>
        </p:txBody>
      </p:sp>
      <p:sp>
        <p:nvSpPr>
          <p:cNvPr id="319" name="Google Shape;319;p45"/>
          <p:cNvSpPr txBox="1"/>
          <p:nvPr/>
        </p:nvSpPr>
        <p:spPr>
          <a:xfrm>
            <a:off x="1052447" y="5163165"/>
            <a:ext cx="7039106"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i="1">
                <a:solidFill>
                  <a:srgbClr val="7B7B7B"/>
                </a:solidFill>
                <a:latin typeface="Calibri"/>
                <a:ea typeface="Calibri"/>
                <a:cs typeface="Calibri"/>
                <a:sym typeface="Calibri"/>
              </a:rPr>
              <a:t>Think carefully about your audience </a:t>
            </a:r>
            <a:endParaRPr/>
          </a:p>
          <a:p>
            <a:pPr marL="0" marR="0" lvl="0" indent="0" algn="l" rtl="0">
              <a:spcBef>
                <a:spcPts val="0"/>
              </a:spcBef>
              <a:spcAft>
                <a:spcPts val="0"/>
              </a:spcAft>
              <a:buNone/>
            </a:pPr>
            <a:r>
              <a:rPr lang="en-US" sz="3200" i="1">
                <a:solidFill>
                  <a:srgbClr val="7B7B7B"/>
                </a:solidFill>
                <a:latin typeface="Calibri"/>
                <a:ea typeface="Calibri"/>
                <a:cs typeface="Calibri"/>
                <a:sym typeface="Calibri"/>
              </a:rPr>
              <a:t>with each communication opportunity!</a:t>
            </a:r>
            <a:endParaRPr sz="3200" i="1">
              <a:solidFill>
                <a:srgbClr val="7B7B7B"/>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457200" y="4567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Use local disasters as a conversation starter </a:t>
            </a:r>
            <a:endParaRPr sz="3959"/>
          </a:p>
        </p:txBody>
      </p:sp>
      <p:sp>
        <p:nvSpPr>
          <p:cNvPr id="326" name="Google Shape;326;p46"/>
          <p:cNvSpPr txBox="1">
            <a:spLocks noGrp="1"/>
          </p:cNvSpPr>
          <p:nvPr>
            <p:ph type="body" idx="1"/>
          </p:nvPr>
        </p:nvSpPr>
        <p:spPr>
          <a:xfrm>
            <a:off x="457200" y="1764253"/>
            <a:ext cx="8229600" cy="4809565"/>
          </a:xfrm>
          <a:prstGeom prst="rect">
            <a:avLst/>
          </a:prstGeom>
          <a:noFill/>
          <a:ln>
            <a:noFill/>
          </a:ln>
        </p:spPr>
        <p:txBody>
          <a:bodyPr spcFirstLastPara="1" wrap="square" lIns="91425" tIns="45700" rIns="91425" bIns="45700" anchor="t" anchorCtr="0">
            <a:noAutofit/>
          </a:bodyPr>
          <a:lstStyle/>
          <a:p>
            <a:pPr marL="457200" lvl="0" indent="-342900" algn="l" rtl="0">
              <a:lnSpc>
                <a:spcPct val="80000"/>
              </a:lnSpc>
              <a:spcBef>
                <a:spcPts val="0"/>
              </a:spcBef>
              <a:spcAft>
                <a:spcPts val="0"/>
              </a:spcAft>
              <a:buSzPts val="1800"/>
              <a:buChar char="•"/>
            </a:pPr>
            <a:r>
              <a:rPr lang="en-US"/>
              <a:t>2019 Polar Vortex EVERYWHERE</a:t>
            </a:r>
            <a:endParaRPr/>
          </a:p>
          <a:p>
            <a:pPr marL="457200" lvl="0" indent="-342900" algn="l" rtl="0">
              <a:lnSpc>
                <a:spcPct val="80000"/>
              </a:lnSpc>
              <a:spcBef>
                <a:spcPts val="0"/>
              </a:spcBef>
              <a:spcAft>
                <a:spcPts val="0"/>
              </a:spcAft>
              <a:buSzPts val="1800"/>
              <a:buChar char="•"/>
            </a:pPr>
            <a:r>
              <a:rPr lang="en-US"/>
              <a:t>2019 Rare December Tornadoes in Illinois </a:t>
            </a:r>
            <a:endParaRPr/>
          </a:p>
          <a:p>
            <a:pPr marL="457200" lvl="0" indent="-342900" algn="l" rtl="0">
              <a:lnSpc>
                <a:spcPct val="80000"/>
              </a:lnSpc>
              <a:spcBef>
                <a:spcPts val="0"/>
              </a:spcBef>
              <a:spcAft>
                <a:spcPts val="0"/>
              </a:spcAft>
              <a:buSzPts val="1800"/>
              <a:buChar char="•"/>
            </a:pPr>
            <a:r>
              <a:rPr lang="en-US"/>
              <a:t>2018 Heat Wave in the Midwest (June)</a:t>
            </a:r>
            <a:endParaRPr/>
          </a:p>
          <a:p>
            <a:pPr marL="457200" lvl="0" indent="-342900" algn="l" rtl="0">
              <a:lnSpc>
                <a:spcPct val="80000"/>
              </a:lnSpc>
              <a:spcBef>
                <a:spcPts val="0"/>
              </a:spcBef>
              <a:spcAft>
                <a:spcPts val="0"/>
              </a:spcAft>
              <a:buSzPts val="1800"/>
              <a:buChar char="•"/>
            </a:pPr>
            <a:r>
              <a:rPr lang="en-US"/>
              <a:t>2018 Hurricanes Florence and Michael</a:t>
            </a:r>
            <a:endParaRPr/>
          </a:p>
          <a:p>
            <a:pPr marL="457200" lvl="0" indent="-342900" algn="l" rtl="0">
              <a:lnSpc>
                <a:spcPct val="80000"/>
              </a:lnSpc>
              <a:spcBef>
                <a:spcPts val="0"/>
              </a:spcBef>
              <a:spcAft>
                <a:spcPts val="0"/>
              </a:spcAft>
              <a:buSzPts val="1800"/>
              <a:buChar char="•"/>
            </a:pPr>
            <a:r>
              <a:rPr lang="en-US"/>
              <a:t>2016 Gatlinburg Fire</a:t>
            </a:r>
            <a:endParaRPr/>
          </a:p>
          <a:p>
            <a:pPr marL="457200" lvl="0" indent="-342900" algn="l" rtl="0">
              <a:lnSpc>
                <a:spcPct val="80000"/>
              </a:lnSpc>
              <a:spcBef>
                <a:spcPts val="0"/>
              </a:spcBef>
              <a:spcAft>
                <a:spcPts val="0"/>
              </a:spcAft>
              <a:buSzPts val="1800"/>
              <a:buChar char="•"/>
            </a:pPr>
            <a:r>
              <a:rPr lang="en-US"/>
              <a:t>2014 Chicago Derecho</a:t>
            </a:r>
            <a:endParaRPr/>
          </a:p>
          <a:p>
            <a:pPr marL="228600" lvl="0" indent="0" algn="ctr" rtl="0">
              <a:lnSpc>
                <a:spcPct val="80000"/>
              </a:lnSpc>
              <a:spcBef>
                <a:spcPts val="1000"/>
              </a:spcBef>
              <a:spcAft>
                <a:spcPts val="0"/>
              </a:spcAft>
              <a:buNone/>
            </a:pPr>
            <a:r>
              <a:rPr lang="en-US" sz="2800" i="1">
                <a:solidFill>
                  <a:srgbClr val="7B7B7B"/>
                </a:solidFill>
                <a:latin typeface="Calibri"/>
                <a:ea typeface="Calibri"/>
                <a:cs typeface="Calibri"/>
                <a:sym typeface="Calibri"/>
              </a:rPr>
              <a:t>Focus on how coming together as a community helped overcome these challenges!</a:t>
            </a:r>
            <a:endParaRPr/>
          </a:p>
          <a:p>
            <a:pPr marL="374650" lvl="1" indent="0" algn="ctr" rtl="0">
              <a:lnSpc>
                <a:spcPct val="80000"/>
              </a:lnSpc>
              <a:spcBef>
                <a:spcPts val="500"/>
              </a:spcBef>
              <a:spcAft>
                <a:spcPts val="0"/>
              </a:spcAft>
              <a:buClr>
                <a:srgbClr val="7B7B7B"/>
              </a:buClr>
              <a:buSzPts val="2800"/>
              <a:buNone/>
            </a:pPr>
            <a:r>
              <a:rPr lang="en-US" sz="2800" i="1">
                <a:solidFill>
                  <a:srgbClr val="7B7B7B"/>
                </a:solidFill>
                <a:latin typeface="Calibri"/>
                <a:ea typeface="Calibri"/>
                <a:cs typeface="Calibri"/>
                <a:sym typeface="Calibri"/>
              </a:rPr>
              <a:t>What can we do to make sure these impacts are less severe the next time around?</a:t>
            </a:r>
            <a:endParaRPr/>
          </a:p>
          <a:p>
            <a:pPr marL="228600" lvl="0" indent="-50800" algn="l" rtl="0">
              <a:lnSpc>
                <a:spcPct val="80000"/>
              </a:lnSpc>
              <a:spcBef>
                <a:spcPts val="1000"/>
              </a:spcBef>
              <a:spcAft>
                <a:spcPts val="0"/>
              </a:spcAft>
              <a:buClr>
                <a:schemeClr val="dk1"/>
              </a:buClr>
              <a:buSzPts val="28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30"/>
        <p:cNvGrpSpPr/>
        <p:nvPr/>
      </p:nvGrpSpPr>
      <p:grpSpPr>
        <a:xfrm>
          <a:off x="0" y="0"/>
          <a:ext cx="0" cy="0"/>
          <a:chOff x="0" y="0"/>
          <a:chExt cx="0" cy="0"/>
        </a:xfrm>
      </p:grpSpPr>
      <p:sp>
        <p:nvSpPr>
          <p:cNvPr id="331" name="Google Shape;331;p47"/>
          <p:cNvSpPr txBox="1">
            <a:spLocks noGrp="1"/>
          </p:cNvSpPr>
          <p:nvPr>
            <p:ph type="title"/>
          </p:nvPr>
        </p:nvSpPr>
        <p:spPr>
          <a:xfrm>
            <a:off x="457200" y="704125"/>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60"/>
              <a:buFont typeface="Calibri"/>
              <a:buNone/>
            </a:pPr>
            <a:r>
              <a:rPr lang="en-US" sz="4860"/>
              <a:t>Focus on solutions rather than “Gloom and Doom” </a:t>
            </a:r>
            <a:endParaRPr sz="4860"/>
          </a:p>
        </p:txBody>
      </p:sp>
      <p:sp>
        <p:nvSpPr>
          <p:cNvPr id="332" name="Google Shape;332;p47"/>
          <p:cNvSpPr txBox="1">
            <a:spLocks noGrp="1"/>
          </p:cNvSpPr>
          <p:nvPr>
            <p:ph type="body" idx="1"/>
          </p:nvPr>
        </p:nvSpPr>
        <p:spPr>
          <a:xfrm>
            <a:off x="457200" y="2726840"/>
            <a:ext cx="8229600" cy="1421928"/>
          </a:xfrm>
          <a:prstGeom prst="rect">
            <a:avLst/>
          </a:prstGeom>
          <a:noFill/>
          <a:ln>
            <a:noFill/>
          </a:ln>
        </p:spPr>
        <p:txBody>
          <a:bodyPr spcFirstLastPara="1" wrap="square" lIns="91425" tIns="45700" rIns="91425" bIns="45700" anchor="t" anchorCtr="0">
            <a:noAutofit/>
          </a:bodyPr>
          <a:lstStyle/>
          <a:p>
            <a:pPr marL="106679" lvl="0" indent="0" algn="ctr" rtl="0">
              <a:lnSpc>
                <a:spcPct val="90000"/>
              </a:lnSpc>
              <a:spcBef>
                <a:spcPts val="0"/>
              </a:spcBef>
              <a:spcAft>
                <a:spcPts val="0"/>
              </a:spcAft>
              <a:buClr>
                <a:srgbClr val="7B7B7B"/>
              </a:buClr>
              <a:buSzPts val="3200"/>
              <a:buNone/>
            </a:pPr>
            <a:r>
              <a:rPr lang="en-US" sz="3200" i="1">
                <a:solidFill>
                  <a:srgbClr val="7B7B7B"/>
                </a:solidFill>
              </a:rPr>
              <a:t>“Intense precipitation events are increasing, so it make sense to invest in best management practices that will help reduce soil erosion”</a:t>
            </a:r>
            <a:endParaRPr sz="3200" i="1">
              <a:solidFill>
                <a:srgbClr val="7B7B7B"/>
              </a:solidFill>
            </a:endParaRPr>
          </a:p>
        </p:txBody>
      </p:sp>
      <p:pic>
        <p:nvPicPr>
          <p:cNvPr id="333" name="Google Shape;333;p47"/>
          <p:cNvPicPr preferRelativeResize="0"/>
          <p:nvPr/>
        </p:nvPicPr>
        <p:blipFill rotWithShape="1">
          <a:blip r:embed="rId3">
            <a:clrChange>
              <a:clrFrom>
                <a:srgbClr val="FEFEFE"/>
              </a:clrFrom>
              <a:clrTo>
                <a:srgbClr val="FEFEFE">
                  <a:alpha val="0"/>
                </a:srgbClr>
              </a:clrTo>
            </a:clrChange>
            <a:alphaModFix/>
          </a:blip>
          <a:srcRect/>
          <a:stretch/>
        </p:blipFill>
        <p:spPr>
          <a:xfrm>
            <a:off x="2132184" y="4089246"/>
            <a:ext cx="4648443" cy="307628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282388" y="292030"/>
            <a:ext cx="8579224"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Engage Across the Political Spectrum</a:t>
            </a:r>
            <a:endParaRPr/>
          </a:p>
        </p:txBody>
      </p:sp>
      <p:sp>
        <p:nvSpPr>
          <p:cNvPr id="339" name="Google Shape;339;p4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106679" lvl="0" indent="0" algn="l" rtl="0">
              <a:lnSpc>
                <a:spcPct val="80000"/>
              </a:lnSpc>
              <a:spcBef>
                <a:spcPts val="0"/>
              </a:spcBef>
              <a:spcAft>
                <a:spcPts val="0"/>
              </a:spcAft>
              <a:buClr>
                <a:schemeClr val="dk1"/>
              </a:buClr>
              <a:buSzPts val="3200"/>
              <a:buNone/>
            </a:pPr>
            <a:r>
              <a:rPr lang="en-US" sz="3200"/>
              <a:t>These themes can resonate with a center-right audience:</a:t>
            </a:r>
            <a:endParaRPr/>
          </a:p>
          <a:p>
            <a:pPr marL="461963" lvl="1" indent="-342900" algn="l" rtl="0">
              <a:lnSpc>
                <a:spcPct val="80000"/>
              </a:lnSpc>
              <a:spcBef>
                <a:spcPts val="500"/>
              </a:spcBef>
              <a:spcAft>
                <a:spcPts val="0"/>
              </a:spcAft>
              <a:buClr>
                <a:srgbClr val="7B7B7B"/>
              </a:buClr>
              <a:buSzPts val="2800"/>
              <a:buChar char="•"/>
            </a:pPr>
            <a:r>
              <a:rPr lang="en-US" sz="2800">
                <a:solidFill>
                  <a:srgbClr val="7B7B7B"/>
                </a:solidFill>
                <a:latin typeface="Calibri"/>
                <a:ea typeface="Calibri"/>
                <a:cs typeface="Calibri"/>
                <a:sym typeface="Calibri"/>
              </a:rPr>
              <a:t>Aesthetic beauty</a:t>
            </a:r>
            <a:endParaRPr/>
          </a:p>
          <a:p>
            <a:pPr marL="461963" lvl="1" indent="-342900" algn="l" rtl="0">
              <a:lnSpc>
                <a:spcPct val="80000"/>
              </a:lnSpc>
              <a:spcBef>
                <a:spcPts val="500"/>
              </a:spcBef>
              <a:spcAft>
                <a:spcPts val="0"/>
              </a:spcAft>
              <a:buClr>
                <a:srgbClr val="7B7B7B"/>
              </a:buClr>
              <a:buSzPts val="2800"/>
              <a:buChar char="•"/>
            </a:pPr>
            <a:r>
              <a:rPr lang="en-US" sz="2800">
                <a:solidFill>
                  <a:srgbClr val="7B7B7B"/>
                </a:solidFill>
                <a:latin typeface="Calibri"/>
                <a:ea typeface="Calibri"/>
                <a:cs typeface="Calibri"/>
                <a:sym typeface="Calibri"/>
              </a:rPr>
              <a:t>Responsibility</a:t>
            </a:r>
            <a:endParaRPr/>
          </a:p>
          <a:p>
            <a:pPr marL="461963" lvl="1" indent="-342900" algn="l" rtl="0">
              <a:lnSpc>
                <a:spcPct val="80000"/>
              </a:lnSpc>
              <a:spcBef>
                <a:spcPts val="500"/>
              </a:spcBef>
              <a:spcAft>
                <a:spcPts val="0"/>
              </a:spcAft>
              <a:buClr>
                <a:srgbClr val="7B7B7B"/>
              </a:buClr>
              <a:buSzPts val="2800"/>
              <a:buChar char="•"/>
            </a:pPr>
            <a:r>
              <a:rPr lang="en-US" sz="2800">
                <a:solidFill>
                  <a:srgbClr val="7B7B7B"/>
                </a:solidFill>
                <a:latin typeface="Calibri"/>
                <a:ea typeface="Calibri"/>
                <a:cs typeface="Calibri"/>
                <a:sym typeface="Calibri"/>
              </a:rPr>
              <a:t>Energy security </a:t>
            </a:r>
            <a:endParaRPr/>
          </a:p>
          <a:p>
            <a:pPr marL="461963" lvl="1" indent="-342900" algn="l" rtl="0">
              <a:lnSpc>
                <a:spcPct val="80000"/>
              </a:lnSpc>
              <a:spcBef>
                <a:spcPts val="500"/>
              </a:spcBef>
              <a:spcAft>
                <a:spcPts val="0"/>
              </a:spcAft>
              <a:buClr>
                <a:srgbClr val="7B7B7B"/>
              </a:buClr>
              <a:buSzPts val="2800"/>
              <a:buChar char="•"/>
            </a:pPr>
            <a:r>
              <a:rPr lang="en-US" sz="2800">
                <a:solidFill>
                  <a:srgbClr val="7B7B7B"/>
                </a:solidFill>
                <a:latin typeface="Calibri"/>
                <a:ea typeface="Calibri"/>
                <a:cs typeface="Calibri"/>
                <a:sym typeface="Calibri"/>
              </a:rPr>
              <a:t>Jobs</a:t>
            </a:r>
            <a:endParaRPr/>
          </a:p>
          <a:p>
            <a:pPr marL="461963" lvl="1" indent="-342900" algn="l" rtl="0">
              <a:lnSpc>
                <a:spcPct val="80000"/>
              </a:lnSpc>
              <a:spcBef>
                <a:spcPts val="500"/>
              </a:spcBef>
              <a:spcAft>
                <a:spcPts val="0"/>
              </a:spcAft>
              <a:buClr>
                <a:srgbClr val="7B7B7B"/>
              </a:buClr>
              <a:buSzPts val="2800"/>
              <a:buChar char="•"/>
            </a:pPr>
            <a:r>
              <a:rPr lang="en-US" sz="2800">
                <a:solidFill>
                  <a:srgbClr val="7B7B7B"/>
                </a:solidFill>
                <a:latin typeface="Calibri"/>
                <a:ea typeface="Calibri"/>
                <a:cs typeface="Calibri"/>
                <a:sym typeface="Calibri"/>
              </a:rPr>
              <a:t>Innovation</a:t>
            </a:r>
            <a:endParaRPr/>
          </a:p>
          <a:p>
            <a:pPr marL="461963" lvl="1" indent="-342900" algn="l" rtl="0">
              <a:lnSpc>
                <a:spcPct val="80000"/>
              </a:lnSpc>
              <a:spcBef>
                <a:spcPts val="500"/>
              </a:spcBef>
              <a:spcAft>
                <a:spcPts val="0"/>
              </a:spcAft>
              <a:buClr>
                <a:srgbClr val="7B7B7B"/>
              </a:buClr>
              <a:buSzPts val="2800"/>
              <a:buChar char="•"/>
            </a:pPr>
            <a:r>
              <a:rPr lang="en-US" sz="2800">
                <a:solidFill>
                  <a:srgbClr val="7B7B7B"/>
                </a:solidFill>
                <a:latin typeface="Calibri"/>
                <a:ea typeface="Calibri"/>
                <a:cs typeface="Calibri"/>
                <a:sym typeface="Calibri"/>
              </a:rPr>
              <a:t>Tradition</a:t>
            </a:r>
            <a:endParaRPr/>
          </a:p>
          <a:p>
            <a:pPr marL="461963" lvl="1" indent="-342900" algn="l" rtl="0">
              <a:lnSpc>
                <a:spcPct val="80000"/>
              </a:lnSpc>
              <a:spcBef>
                <a:spcPts val="500"/>
              </a:spcBef>
              <a:spcAft>
                <a:spcPts val="0"/>
              </a:spcAft>
              <a:buClr>
                <a:srgbClr val="7B7B7B"/>
              </a:buClr>
              <a:buSzPts val="2800"/>
              <a:buChar char="•"/>
            </a:pPr>
            <a:r>
              <a:rPr lang="en-US" sz="2800">
                <a:solidFill>
                  <a:srgbClr val="7B7B7B"/>
                </a:solidFill>
                <a:latin typeface="Calibri"/>
                <a:ea typeface="Calibri"/>
                <a:cs typeface="Calibri"/>
                <a:sym typeface="Calibri"/>
              </a:rPr>
              <a:t>Sense of place.  </a:t>
            </a:r>
            <a:endParaRPr sz="2800">
              <a:solidFill>
                <a:srgbClr val="7B7B7B"/>
              </a:solidFill>
              <a:latin typeface="Calibri"/>
              <a:ea typeface="Calibri"/>
              <a:cs typeface="Calibri"/>
              <a:sym typeface="Calibri"/>
            </a:endParaRPr>
          </a:p>
          <a:p>
            <a:pPr marL="461963" lvl="1" indent="-342900" algn="l" rtl="0">
              <a:lnSpc>
                <a:spcPct val="80000"/>
              </a:lnSpc>
              <a:spcBef>
                <a:spcPts val="500"/>
              </a:spcBef>
              <a:spcAft>
                <a:spcPts val="0"/>
              </a:spcAft>
              <a:buClr>
                <a:srgbClr val="7B7B7B"/>
              </a:buClr>
              <a:buSzPts val="2800"/>
              <a:buChar char="•"/>
            </a:pPr>
            <a:r>
              <a:rPr lang="en-US" sz="2800">
                <a:solidFill>
                  <a:srgbClr val="7B7B7B"/>
                </a:solidFill>
                <a:latin typeface="Calibri"/>
                <a:ea typeface="Calibri"/>
                <a:cs typeface="Calibri"/>
                <a:sym typeface="Calibri"/>
              </a:rPr>
              <a:t>“The perfect past</a:t>
            </a:r>
            <a:r>
              <a:rPr lang="en-US" sz="2800"/>
              <a:t>” </a:t>
            </a:r>
            <a:endParaRPr sz="2800"/>
          </a:p>
        </p:txBody>
      </p:sp>
      <p:sp>
        <p:nvSpPr>
          <p:cNvPr id="340" name="Google Shape;340;p48"/>
          <p:cNvSpPr/>
          <p:nvPr/>
        </p:nvSpPr>
        <p:spPr>
          <a:xfrm>
            <a:off x="4289612" y="2334111"/>
            <a:ext cx="4572000" cy="2246769"/>
          </a:xfrm>
          <a:prstGeom prst="wedgeRectCallout">
            <a:avLst>
              <a:gd name="adj1" fmla="val -20833"/>
              <a:gd name="adj2" fmla="val 6250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457200" marR="0" lvl="1" indent="0" algn="l" rtl="0">
              <a:spcBef>
                <a:spcPts val="0"/>
              </a:spcBef>
              <a:spcAft>
                <a:spcPts val="0"/>
              </a:spcAft>
              <a:buNone/>
            </a:pPr>
            <a:r>
              <a:rPr lang="en-US" sz="2800" b="0" i="1" u="none" strike="noStrike" cap="none">
                <a:solidFill>
                  <a:schemeClr val="accent2"/>
                </a:solidFill>
                <a:latin typeface="Calibri"/>
                <a:ea typeface="Calibri"/>
                <a:cs typeface="Calibri"/>
                <a:sym typeface="Calibri"/>
              </a:rPr>
              <a:t>“This forest used to be a diverse oak-hickory forest that supported a wide variety of birds, and we should work to restore it.”</a:t>
            </a:r>
            <a:endParaRPr/>
          </a:p>
        </p:txBody>
      </p:sp>
      <p:pic>
        <p:nvPicPr>
          <p:cNvPr id="341" name="Google Shape;341;p48"/>
          <p:cNvPicPr preferRelativeResize="0"/>
          <p:nvPr/>
        </p:nvPicPr>
        <p:blipFill rotWithShape="1">
          <a:blip r:embed="rId3">
            <a:clrChange>
              <a:clrFrom>
                <a:srgbClr val="FEFEFE"/>
              </a:clrFrom>
              <a:clrTo>
                <a:srgbClr val="FEFEFE">
                  <a:alpha val="0"/>
                </a:srgbClr>
              </a:clrTo>
            </a:clrChange>
            <a:alphaModFix/>
          </a:blip>
          <a:srcRect/>
          <a:stretch/>
        </p:blipFill>
        <p:spPr>
          <a:xfrm>
            <a:off x="4105032" y="3781713"/>
            <a:ext cx="4648443" cy="30762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45"/>
        <p:cNvGrpSpPr/>
        <p:nvPr/>
      </p:nvGrpSpPr>
      <p:grpSpPr>
        <a:xfrm>
          <a:off x="0" y="0"/>
          <a:ext cx="0" cy="0"/>
          <a:chOff x="0" y="0"/>
          <a:chExt cx="0" cy="0"/>
        </a:xfrm>
      </p:grpSpPr>
      <p:sp>
        <p:nvSpPr>
          <p:cNvPr id="346" name="Google Shape;346;p4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Use Trusted Messengers</a:t>
            </a:r>
            <a:endParaRPr/>
          </a:p>
        </p:txBody>
      </p:sp>
      <p:sp>
        <p:nvSpPr>
          <p:cNvPr id="347" name="Google Shape;347;p4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a:t>Trusted peers</a:t>
            </a:r>
            <a:endParaRPr/>
          </a:p>
          <a:p>
            <a:pPr marL="228600" lvl="0" indent="-228600" algn="l" rtl="0">
              <a:lnSpc>
                <a:spcPct val="80000"/>
              </a:lnSpc>
              <a:spcBef>
                <a:spcPts val="1000"/>
              </a:spcBef>
              <a:spcAft>
                <a:spcPts val="0"/>
              </a:spcAft>
              <a:buClr>
                <a:schemeClr val="dk1"/>
              </a:buClr>
              <a:buSzPts val="2800"/>
              <a:buChar char="•"/>
            </a:pPr>
            <a:r>
              <a:rPr lang="en-US"/>
              <a:t>Faith networks</a:t>
            </a:r>
            <a:endParaRPr/>
          </a:p>
          <a:p>
            <a:pPr marL="228600" lvl="0" indent="-228600" algn="l" rtl="0">
              <a:lnSpc>
                <a:spcPct val="80000"/>
              </a:lnSpc>
              <a:spcBef>
                <a:spcPts val="1000"/>
              </a:spcBef>
              <a:spcAft>
                <a:spcPts val="0"/>
              </a:spcAft>
              <a:buClr>
                <a:schemeClr val="dk1"/>
              </a:buClr>
              <a:buSzPts val="2800"/>
              <a:buChar char="•"/>
            </a:pPr>
            <a:r>
              <a:rPr lang="en-US"/>
              <a:t>Outdoor recreation organizations</a:t>
            </a:r>
            <a:endParaRPr/>
          </a:p>
          <a:p>
            <a:pPr marL="228600" lvl="0" indent="-228600" algn="l" rtl="0">
              <a:lnSpc>
                <a:spcPct val="80000"/>
              </a:lnSpc>
              <a:spcBef>
                <a:spcPts val="1000"/>
              </a:spcBef>
              <a:spcAft>
                <a:spcPts val="0"/>
              </a:spcAft>
              <a:buClr>
                <a:schemeClr val="dk1"/>
              </a:buClr>
              <a:buSzPts val="2800"/>
              <a:buChar char="•"/>
            </a:pPr>
            <a:r>
              <a:rPr lang="en-US"/>
              <a:t>Scientists</a:t>
            </a:r>
            <a:endParaRPr/>
          </a:p>
          <a:p>
            <a:pPr marL="228600" lvl="0" indent="-228600" algn="l" rtl="0">
              <a:lnSpc>
                <a:spcPct val="80000"/>
              </a:lnSpc>
              <a:spcBef>
                <a:spcPts val="1000"/>
              </a:spcBef>
              <a:spcAft>
                <a:spcPts val="0"/>
              </a:spcAft>
              <a:buClr>
                <a:schemeClr val="dk1"/>
              </a:buClr>
              <a:buSzPts val="2800"/>
              <a:buChar char="•"/>
            </a:pPr>
            <a:r>
              <a:rPr lang="en-US"/>
              <a:t>Health professionals </a:t>
            </a:r>
            <a:endParaRPr/>
          </a:p>
          <a:p>
            <a:pPr marL="228600" lvl="0" indent="-50800" algn="l" rtl="0">
              <a:lnSpc>
                <a:spcPct val="80000"/>
              </a:lnSpc>
              <a:spcBef>
                <a:spcPts val="1000"/>
              </a:spcBef>
              <a:spcAft>
                <a:spcPts val="0"/>
              </a:spcAft>
              <a:buClr>
                <a:schemeClr val="dk1"/>
              </a:buClr>
              <a:buSzPts val="2800"/>
              <a:buNone/>
            </a:pPr>
            <a:endParaRPr/>
          </a:p>
          <a:p>
            <a:pPr marL="106679" lvl="0" indent="0" algn="l" rtl="0">
              <a:lnSpc>
                <a:spcPct val="80000"/>
              </a:lnSpc>
              <a:spcBef>
                <a:spcPts val="1000"/>
              </a:spcBef>
              <a:spcAft>
                <a:spcPts val="0"/>
              </a:spcAft>
              <a:buClr>
                <a:srgbClr val="7B7B7B"/>
              </a:buClr>
              <a:buSzPts val="2800"/>
              <a:buNone/>
            </a:pPr>
            <a:r>
              <a:rPr lang="en-US" b="1" u="sng">
                <a:solidFill>
                  <a:srgbClr val="7B7B7B"/>
                </a:solidFill>
              </a:rPr>
              <a:t>NOT:</a:t>
            </a:r>
            <a:endParaRPr/>
          </a:p>
          <a:p>
            <a:pPr marL="228600" lvl="0" indent="-228600" algn="l" rtl="0">
              <a:lnSpc>
                <a:spcPct val="80000"/>
              </a:lnSpc>
              <a:spcBef>
                <a:spcPts val="1000"/>
              </a:spcBef>
              <a:spcAft>
                <a:spcPts val="0"/>
              </a:spcAft>
              <a:buClr>
                <a:schemeClr val="dk1"/>
              </a:buClr>
              <a:buSzPts val="2800"/>
              <a:buChar char="•"/>
            </a:pPr>
            <a:r>
              <a:rPr lang="en-US"/>
              <a:t>Politicians</a:t>
            </a:r>
            <a:endParaRPr/>
          </a:p>
          <a:p>
            <a:pPr marL="228600" lvl="0" indent="-228600" algn="l" rtl="0">
              <a:lnSpc>
                <a:spcPct val="80000"/>
              </a:lnSpc>
              <a:spcBef>
                <a:spcPts val="1000"/>
              </a:spcBef>
              <a:spcAft>
                <a:spcPts val="0"/>
              </a:spcAft>
              <a:buClr>
                <a:schemeClr val="dk1"/>
              </a:buClr>
              <a:buSzPts val="2800"/>
              <a:buChar char="•"/>
            </a:pPr>
            <a:r>
              <a:rPr lang="en-US"/>
              <a:t>The media</a:t>
            </a:r>
            <a:endParaRPr/>
          </a:p>
        </p:txBody>
      </p:sp>
      <p:pic>
        <p:nvPicPr>
          <p:cNvPr id="348" name="Google Shape;348;p49"/>
          <p:cNvPicPr preferRelativeResize="0"/>
          <p:nvPr/>
        </p:nvPicPr>
        <p:blipFill rotWithShape="1">
          <a:blip r:embed="rId3">
            <a:alphaModFix/>
          </a:blip>
          <a:srcRect/>
          <a:stretch/>
        </p:blipFill>
        <p:spPr>
          <a:xfrm>
            <a:off x="5572125" y="1513308"/>
            <a:ext cx="2400300" cy="2400300"/>
          </a:xfrm>
          <a:prstGeom prst="rect">
            <a:avLst/>
          </a:prstGeom>
          <a:noFill/>
          <a:ln>
            <a:noFill/>
          </a:ln>
        </p:spPr>
      </p:pic>
      <p:pic>
        <p:nvPicPr>
          <p:cNvPr id="349" name="Google Shape;349;p49"/>
          <p:cNvPicPr preferRelativeResize="0"/>
          <p:nvPr/>
        </p:nvPicPr>
        <p:blipFill rotWithShape="1">
          <a:blip r:embed="rId4">
            <a:alphaModFix/>
          </a:blip>
          <a:srcRect/>
          <a:stretch/>
        </p:blipFill>
        <p:spPr>
          <a:xfrm>
            <a:off x="3838575" y="3358146"/>
            <a:ext cx="2933700" cy="2933700"/>
          </a:xfrm>
          <a:prstGeom prst="rect">
            <a:avLst/>
          </a:prstGeom>
          <a:noFill/>
          <a:ln>
            <a:noFill/>
          </a:ln>
        </p:spPr>
      </p:pic>
      <p:pic>
        <p:nvPicPr>
          <p:cNvPr id="350" name="Google Shape;350;p49"/>
          <p:cNvPicPr preferRelativeResize="0"/>
          <p:nvPr/>
        </p:nvPicPr>
        <p:blipFill rotWithShape="1">
          <a:blip r:embed="rId5">
            <a:alphaModFix/>
          </a:blip>
          <a:srcRect/>
          <a:stretch/>
        </p:blipFill>
        <p:spPr>
          <a:xfrm>
            <a:off x="6705537" y="4214846"/>
            <a:ext cx="1962276" cy="235473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54"/>
        <p:cNvGrpSpPr/>
        <p:nvPr/>
      </p:nvGrpSpPr>
      <p:grpSpPr>
        <a:xfrm>
          <a:off x="0" y="0"/>
          <a:ext cx="0" cy="0"/>
          <a:chOff x="0" y="0"/>
          <a:chExt cx="0" cy="0"/>
        </a:xfrm>
      </p:grpSpPr>
      <p:sp>
        <p:nvSpPr>
          <p:cNvPr id="355" name="Google Shape;355;p50"/>
          <p:cNvSpPr txBox="1">
            <a:spLocks noGrp="1"/>
          </p:cNvSpPr>
          <p:nvPr>
            <p:ph type="title"/>
          </p:nvPr>
        </p:nvSpPr>
        <p:spPr>
          <a:xfrm>
            <a:off x="393192" y="534803"/>
            <a:ext cx="82296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25168"/>
              </a:buClr>
              <a:buSzPts val="1100"/>
              <a:buFont typeface="Candara"/>
              <a:buNone/>
            </a:pPr>
            <a:r>
              <a:rPr lang="en-US" i="0" u="none" strike="noStrike" cap="none"/>
              <a:t>Climate change is vague –</a:t>
            </a:r>
            <a:br>
              <a:rPr lang="en-US" i="0" u="none" strike="noStrike" cap="none"/>
            </a:br>
            <a:r>
              <a:rPr lang="en-US" i="0" u="none" strike="noStrike" cap="none"/>
              <a:t> you should be specific</a:t>
            </a:r>
            <a:endParaRPr i="0" u="none" strike="noStrike" cap="none"/>
          </a:p>
        </p:txBody>
      </p:sp>
      <p:sp>
        <p:nvSpPr>
          <p:cNvPr id="356" name="Google Shape;356;p50"/>
          <p:cNvSpPr txBox="1"/>
          <p:nvPr/>
        </p:nvSpPr>
        <p:spPr>
          <a:xfrm>
            <a:off x="1015461" y="1991567"/>
            <a:ext cx="7156110" cy="20621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i="1">
                <a:solidFill>
                  <a:srgbClr val="7B7B7B"/>
                </a:solidFill>
                <a:latin typeface="Calibri"/>
                <a:ea typeface="Calibri"/>
                <a:cs typeface="Calibri"/>
                <a:sym typeface="Calibri"/>
              </a:rPr>
              <a:t>“We expect that within the next 20 years, we will see a 10-20% increase in 3-inch rain events, which could result in up to x% soil loss .”</a:t>
            </a:r>
            <a:endParaRPr sz="3200" i="1">
              <a:solidFill>
                <a:srgbClr val="7B7B7B"/>
              </a:solidFill>
              <a:latin typeface="Calibri"/>
              <a:ea typeface="Calibri"/>
              <a:cs typeface="Calibri"/>
              <a:sym typeface="Calibri"/>
            </a:endParaRPr>
          </a:p>
        </p:txBody>
      </p:sp>
      <p:pic>
        <p:nvPicPr>
          <p:cNvPr id="357" name="Google Shape;357;p50"/>
          <p:cNvPicPr preferRelativeResize="0"/>
          <p:nvPr/>
        </p:nvPicPr>
        <p:blipFill rotWithShape="1">
          <a:blip r:embed="rId3">
            <a:clrChange>
              <a:clrFrom>
                <a:srgbClr val="FEFEFE"/>
              </a:clrFrom>
              <a:clrTo>
                <a:srgbClr val="FEFEFE">
                  <a:alpha val="0"/>
                </a:srgbClr>
              </a:clrTo>
            </a:clrChange>
            <a:alphaModFix/>
          </a:blip>
          <a:srcRect/>
          <a:stretch/>
        </p:blipFill>
        <p:spPr>
          <a:xfrm>
            <a:off x="2132184" y="4089246"/>
            <a:ext cx="4648443" cy="307628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61"/>
        <p:cNvGrpSpPr/>
        <p:nvPr/>
      </p:nvGrpSpPr>
      <p:grpSpPr>
        <a:xfrm>
          <a:off x="0" y="0"/>
          <a:ext cx="0" cy="0"/>
          <a:chOff x="0" y="0"/>
          <a:chExt cx="0" cy="0"/>
        </a:xfrm>
      </p:grpSpPr>
      <p:sp>
        <p:nvSpPr>
          <p:cNvPr id="362" name="Google Shape;362;p51"/>
          <p:cNvSpPr txBox="1">
            <a:spLocks noGrp="1"/>
          </p:cNvSpPr>
          <p:nvPr>
            <p:ph type="title"/>
          </p:nvPr>
        </p:nvSpPr>
        <p:spPr>
          <a:xfrm>
            <a:off x="494728" y="658735"/>
            <a:ext cx="82296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25168"/>
              </a:buClr>
              <a:buSzPts val="1100"/>
              <a:buFont typeface="Candara"/>
              <a:buNone/>
            </a:pPr>
            <a:r>
              <a:rPr lang="en-US" i="0" u="none" strike="noStrike" cap="none"/>
              <a:t>List climate change impacts as some of many reasons</a:t>
            </a:r>
            <a:endParaRPr i="0" u="none" strike="noStrike" cap="none"/>
          </a:p>
        </p:txBody>
      </p:sp>
      <p:sp>
        <p:nvSpPr>
          <p:cNvPr id="363" name="Google Shape;363;p51"/>
          <p:cNvSpPr txBox="1"/>
          <p:nvPr/>
        </p:nvSpPr>
        <p:spPr>
          <a:xfrm>
            <a:off x="1031473" y="2376577"/>
            <a:ext cx="7156110" cy="20621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i="1">
                <a:solidFill>
                  <a:schemeClr val="accent3"/>
                </a:solidFill>
                <a:latin typeface="Calibri"/>
                <a:ea typeface="Calibri"/>
                <a:cs typeface="Calibri"/>
                <a:sym typeface="Calibri"/>
              </a:rPr>
              <a:t>“Increasing species diversity in our forests will help reduce risks from future threats such as insect pests, disease, and warmer temperatures.”</a:t>
            </a:r>
            <a:endParaRPr sz="3200" i="1">
              <a:solidFill>
                <a:schemeClr val="accent3"/>
              </a:solidFill>
              <a:latin typeface="Calibri"/>
              <a:ea typeface="Calibri"/>
              <a:cs typeface="Calibri"/>
              <a:sym typeface="Calibri"/>
            </a:endParaRPr>
          </a:p>
        </p:txBody>
      </p:sp>
      <p:pic>
        <p:nvPicPr>
          <p:cNvPr id="364" name="Google Shape;364;p51"/>
          <p:cNvPicPr preferRelativeResize="0"/>
          <p:nvPr/>
        </p:nvPicPr>
        <p:blipFill rotWithShape="1">
          <a:blip r:embed="rId3">
            <a:clrChange>
              <a:clrFrom>
                <a:srgbClr val="FEFEFE"/>
              </a:clrFrom>
              <a:clrTo>
                <a:srgbClr val="FEFEFE">
                  <a:alpha val="0"/>
                </a:srgbClr>
              </a:clrTo>
            </a:clrChange>
            <a:alphaModFix/>
          </a:blip>
          <a:srcRect/>
          <a:stretch/>
        </p:blipFill>
        <p:spPr>
          <a:xfrm>
            <a:off x="2132184" y="4089246"/>
            <a:ext cx="4648443" cy="307628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69"/>
        <p:cNvGrpSpPr/>
        <p:nvPr/>
      </p:nvGrpSpPr>
      <p:grpSpPr>
        <a:xfrm>
          <a:off x="0" y="0"/>
          <a:ext cx="0" cy="0"/>
          <a:chOff x="0" y="0"/>
          <a:chExt cx="0" cy="0"/>
        </a:xfrm>
      </p:grpSpPr>
      <p:sp>
        <p:nvSpPr>
          <p:cNvPr id="370" name="Google Shape;370;p52"/>
          <p:cNvSpPr txBox="1">
            <a:spLocks noGrp="1"/>
          </p:cNvSpPr>
          <p:nvPr>
            <p:ph type="title"/>
          </p:nvPr>
        </p:nvSpPr>
        <p:spPr>
          <a:xfrm>
            <a:off x="457200" y="220031"/>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350"/>
              <a:buFont typeface="Candara"/>
              <a:buNone/>
            </a:pPr>
            <a:r>
              <a:rPr lang="en-US" sz="5400" i="0" u="none" strike="noStrike" cap="none"/>
              <a:t>Telling Your Adaptation Story</a:t>
            </a:r>
            <a:endParaRPr/>
          </a:p>
        </p:txBody>
      </p:sp>
      <p:sp>
        <p:nvSpPr>
          <p:cNvPr id="371" name="Google Shape;371;p52"/>
          <p:cNvSpPr txBox="1">
            <a:spLocks noGrp="1"/>
          </p:cNvSpPr>
          <p:nvPr>
            <p:ph type="body" idx="1"/>
          </p:nvPr>
        </p:nvSpPr>
        <p:spPr>
          <a:xfrm>
            <a:off x="457200" y="1511581"/>
            <a:ext cx="8229600" cy="51267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13645"/>
              </a:buClr>
              <a:buSzPts val="800"/>
              <a:buFont typeface="Noto Sans Symbols"/>
              <a:buNone/>
            </a:pPr>
            <a:r>
              <a:rPr lang="en-US" sz="3200" b="0" i="0" u="none" strike="noStrike" cap="none">
                <a:solidFill>
                  <a:schemeClr val="dk1"/>
                </a:solidFill>
              </a:rPr>
              <a:t>Telling your adaptation story effectively can help you…</a:t>
            </a:r>
            <a:endParaRPr sz="3200" b="0" i="0" u="none" strike="noStrike" cap="none">
              <a:solidFill>
                <a:schemeClr val="dk1"/>
              </a:solidFill>
            </a:endParaRPr>
          </a:p>
          <a:p>
            <a:pPr marL="182880" marR="0" lvl="0" indent="-182880" algn="l" rtl="0">
              <a:lnSpc>
                <a:spcPct val="90000"/>
              </a:lnSpc>
              <a:spcBef>
                <a:spcPts val="1200"/>
              </a:spcBef>
              <a:spcAft>
                <a:spcPts val="0"/>
              </a:spcAft>
              <a:buClr>
                <a:srgbClr val="013645"/>
              </a:buClr>
              <a:buSzPts val="2240"/>
              <a:buFont typeface="Noto Sans Symbols"/>
              <a:buChar char="▪"/>
            </a:pPr>
            <a:r>
              <a:rPr lang="en-US" sz="3200" b="0" i="0" u="none" strike="noStrike" cap="none">
                <a:solidFill>
                  <a:schemeClr val="dk1"/>
                </a:solidFill>
              </a:rPr>
              <a:t>Gather support</a:t>
            </a:r>
            <a:endParaRPr/>
          </a:p>
          <a:p>
            <a:pPr marL="457200" marR="0" lvl="1" indent="-190499" algn="l" rtl="0">
              <a:lnSpc>
                <a:spcPct val="90000"/>
              </a:lnSpc>
              <a:spcBef>
                <a:spcPts val="1200"/>
              </a:spcBef>
              <a:spcAft>
                <a:spcPts val="0"/>
              </a:spcAft>
              <a:buClr>
                <a:srgbClr val="013645"/>
              </a:buClr>
              <a:buSzPts val="2380"/>
              <a:buFont typeface="Arial"/>
              <a:buChar char="•"/>
            </a:pPr>
            <a:r>
              <a:rPr lang="en-US" sz="2800" b="0" i="0" u="none" strike="noStrike" cap="none">
                <a:solidFill>
                  <a:schemeClr val="dk1"/>
                </a:solidFill>
                <a:latin typeface="Calibri"/>
                <a:ea typeface="Calibri"/>
                <a:cs typeface="Calibri"/>
                <a:sym typeface="Calibri"/>
              </a:rPr>
              <a:t>Institutional</a:t>
            </a:r>
            <a:endParaRPr/>
          </a:p>
          <a:p>
            <a:pPr marL="457200" marR="0" lvl="1" indent="-190499" algn="l" rtl="0">
              <a:lnSpc>
                <a:spcPct val="90000"/>
              </a:lnSpc>
              <a:spcBef>
                <a:spcPts val="1200"/>
              </a:spcBef>
              <a:spcAft>
                <a:spcPts val="0"/>
              </a:spcAft>
              <a:buClr>
                <a:srgbClr val="013645"/>
              </a:buClr>
              <a:buSzPts val="2380"/>
              <a:buFont typeface="Arial"/>
              <a:buChar char="•"/>
            </a:pPr>
            <a:r>
              <a:rPr lang="en-US" sz="2800" b="0" i="0" u="none" strike="noStrike" cap="none">
                <a:solidFill>
                  <a:schemeClr val="dk1"/>
                </a:solidFill>
                <a:latin typeface="Calibri"/>
                <a:ea typeface="Calibri"/>
                <a:cs typeface="Calibri"/>
                <a:sym typeface="Calibri"/>
              </a:rPr>
              <a:t>Financial</a:t>
            </a:r>
            <a:endParaRPr/>
          </a:p>
          <a:p>
            <a:pPr marL="182880" marR="0" lvl="0" indent="-182880" algn="l" rtl="0">
              <a:lnSpc>
                <a:spcPct val="90000"/>
              </a:lnSpc>
              <a:spcBef>
                <a:spcPts val="1200"/>
              </a:spcBef>
              <a:spcAft>
                <a:spcPts val="0"/>
              </a:spcAft>
              <a:buClr>
                <a:srgbClr val="013645"/>
              </a:buClr>
              <a:buSzPts val="2240"/>
              <a:buFont typeface="Noto Sans Symbols"/>
              <a:buChar char="▪"/>
            </a:pPr>
            <a:r>
              <a:rPr lang="en-US" sz="3200" b="0" i="0" u="none" strike="noStrike" cap="none">
                <a:solidFill>
                  <a:schemeClr val="dk1"/>
                </a:solidFill>
              </a:rPr>
              <a:t>Reach a larger audience</a:t>
            </a:r>
            <a:endParaRPr/>
          </a:p>
          <a:p>
            <a:pPr marL="182880" marR="0" lvl="0" indent="-182880" algn="l" rtl="0">
              <a:lnSpc>
                <a:spcPct val="90000"/>
              </a:lnSpc>
              <a:spcBef>
                <a:spcPts val="1200"/>
              </a:spcBef>
              <a:spcAft>
                <a:spcPts val="0"/>
              </a:spcAft>
              <a:buClr>
                <a:srgbClr val="013645"/>
              </a:buClr>
              <a:buSzPts val="2240"/>
              <a:buFont typeface="Noto Sans Symbols"/>
              <a:buChar char="▪"/>
            </a:pPr>
            <a:r>
              <a:rPr lang="en-US" sz="3200" b="0" i="0" u="none" strike="noStrike" cap="none">
                <a:solidFill>
                  <a:schemeClr val="dk1"/>
                </a:solidFill>
              </a:rPr>
              <a:t>Communicate key lessons</a:t>
            </a:r>
            <a:endParaRPr/>
          </a:p>
        </p:txBody>
      </p:sp>
      <p:pic>
        <p:nvPicPr>
          <p:cNvPr id="372" name="Google Shape;372;p52"/>
          <p:cNvPicPr preferRelativeResize="0"/>
          <p:nvPr/>
        </p:nvPicPr>
        <p:blipFill rotWithShape="1">
          <a:blip r:embed="rId3">
            <a:alphaModFix/>
          </a:blip>
          <a:srcRect/>
          <a:stretch/>
        </p:blipFill>
        <p:spPr>
          <a:xfrm>
            <a:off x="5696112" y="2547572"/>
            <a:ext cx="2804794" cy="36623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Step 4 Check-in </a:t>
            </a:r>
            <a:endParaRPr/>
          </a:p>
        </p:txBody>
      </p:sp>
      <p:sp>
        <p:nvSpPr>
          <p:cNvPr id="113" name="Google Shape;113;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How’s it going?</a:t>
            </a:r>
            <a:endParaRPr/>
          </a:p>
          <a:p>
            <a:pPr marL="228600" lvl="0" indent="-228600" algn="l" rtl="0">
              <a:lnSpc>
                <a:spcPct val="90000"/>
              </a:lnSpc>
              <a:spcBef>
                <a:spcPts val="1000"/>
              </a:spcBef>
              <a:spcAft>
                <a:spcPts val="0"/>
              </a:spcAft>
              <a:buClr>
                <a:schemeClr val="dk1"/>
              </a:buClr>
              <a:buSzPts val="2800"/>
              <a:buChar char="•"/>
            </a:pPr>
            <a:r>
              <a:rPr lang="en-US"/>
              <a:t>What other questions do you have? </a:t>
            </a:r>
            <a:endParaRPr/>
          </a:p>
        </p:txBody>
      </p:sp>
      <p:pic>
        <p:nvPicPr>
          <p:cNvPr id="114" name="Google Shape;114;p17"/>
          <p:cNvPicPr preferRelativeResize="0"/>
          <p:nvPr/>
        </p:nvPicPr>
        <p:blipFill rotWithShape="1">
          <a:blip r:embed="rId3">
            <a:clrChange>
              <a:clrFrom>
                <a:srgbClr val="F3F3F3"/>
              </a:clrFrom>
              <a:clrTo>
                <a:srgbClr val="F3F3F3">
                  <a:alpha val="0"/>
                </a:srgbClr>
              </a:clrTo>
            </a:clrChange>
            <a:alphaModFix/>
          </a:blip>
          <a:srcRect/>
          <a:stretch/>
        </p:blipFill>
        <p:spPr>
          <a:xfrm>
            <a:off x="3942712" y="3123335"/>
            <a:ext cx="4572638" cy="342947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77"/>
        <p:cNvGrpSpPr/>
        <p:nvPr/>
      </p:nvGrpSpPr>
      <p:grpSpPr>
        <a:xfrm>
          <a:off x="0" y="0"/>
          <a:ext cx="0" cy="0"/>
          <a:chOff x="0" y="0"/>
          <a:chExt cx="0" cy="0"/>
        </a:xfrm>
      </p:grpSpPr>
      <p:sp>
        <p:nvSpPr>
          <p:cNvPr id="378" name="Google Shape;378;p53"/>
          <p:cNvSpPr txBox="1">
            <a:spLocks noGrp="1"/>
          </p:cNvSpPr>
          <p:nvPr>
            <p:ph type="title"/>
          </p:nvPr>
        </p:nvSpPr>
        <p:spPr>
          <a:xfrm>
            <a:off x="457200" y="220031"/>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350"/>
              <a:buFont typeface="Candara"/>
              <a:buNone/>
            </a:pPr>
            <a:r>
              <a:rPr lang="en-US" sz="5400" i="0" u="none" strike="noStrike" cap="none"/>
              <a:t>A Practical Example </a:t>
            </a:r>
            <a:endParaRPr/>
          </a:p>
        </p:txBody>
      </p:sp>
      <p:sp>
        <p:nvSpPr>
          <p:cNvPr id="379" name="Google Shape;379;p53"/>
          <p:cNvSpPr txBox="1"/>
          <p:nvPr/>
        </p:nvSpPr>
        <p:spPr>
          <a:xfrm>
            <a:off x="107274" y="6355636"/>
            <a:ext cx="8842343" cy="3698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13645"/>
              </a:buClr>
              <a:buSzPts val="700"/>
              <a:buFont typeface="Noto Sans Symbols"/>
              <a:buNone/>
            </a:pPr>
            <a:r>
              <a:rPr lang="en-US" sz="2800" b="1" u="sng">
                <a:solidFill>
                  <a:schemeClr val="dk1"/>
                </a:solidFill>
                <a:latin typeface="Candara"/>
                <a:ea typeface="Candara"/>
                <a:cs typeface="Candara"/>
                <a:sym typeface="Candara"/>
              </a:rPr>
              <a:t>www.wcsclimateadaptationfund.org</a:t>
            </a:r>
            <a:r>
              <a:rPr lang="en-US" sz="2800" b="1">
                <a:solidFill>
                  <a:schemeClr val="dk1"/>
                </a:solidFill>
                <a:latin typeface="Candara"/>
                <a:ea typeface="Candara"/>
                <a:cs typeface="Candara"/>
                <a:sym typeface="Candara"/>
              </a:rPr>
              <a:t> </a:t>
            </a:r>
            <a:endParaRPr/>
          </a:p>
        </p:txBody>
      </p:sp>
      <p:pic>
        <p:nvPicPr>
          <p:cNvPr id="380" name="Google Shape;380;p53"/>
          <p:cNvPicPr preferRelativeResize="0"/>
          <p:nvPr/>
        </p:nvPicPr>
        <p:blipFill rotWithShape="1">
          <a:blip r:embed="rId3">
            <a:alphaModFix/>
          </a:blip>
          <a:srcRect t="24979" b="44979"/>
          <a:stretch/>
        </p:blipFill>
        <p:spPr>
          <a:xfrm>
            <a:off x="1648643" y="1416525"/>
            <a:ext cx="5440162" cy="4733217"/>
          </a:xfrm>
          <a:prstGeom prst="rect">
            <a:avLst/>
          </a:prstGeom>
          <a:noFill/>
          <a:ln>
            <a:noFill/>
          </a:ln>
        </p:spPr>
      </p:pic>
      <p:sp>
        <p:nvSpPr>
          <p:cNvPr id="381" name="Google Shape;381;p53"/>
          <p:cNvSpPr/>
          <p:nvPr/>
        </p:nvSpPr>
        <p:spPr>
          <a:xfrm>
            <a:off x="6819875" y="2330331"/>
            <a:ext cx="2129742" cy="997485"/>
          </a:xfrm>
          <a:prstGeom prst="rect">
            <a:avLst/>
          </a:prstGeom>
          <a:solidFill>
            <a:srgbClr val="FFF8E5"/>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22222"/>
              </a:buClr>
              <a:buSzPts val="450"/>
              <a:buFont typeface="Open Sans"/>
              <a:buNone/>
            </a:pPr>
            <a:r>
              <a:rPr lang="en-US" sz="1800" b="1">
                <a:solidFill>
                  <a:srgbClr val="222222"/>
                </a:solidFill>
                <a:latin typeface="Open Sans"/>
                <a:ea typeface="Open Sans"/>
                <a:cs typeface="Open Sans"/>
                <a:sym typeface="Open Sans"/>
              </a:rPr>
              <a:t>Pre-proposal applications due April 5</a:t>
            </a:r>
            <a:r>
              <a:rPr lang="en-US" sz="1800" b="1" baseline="30000">
                <a:solidFill>
                  <a:srgbClr val="222222"/>
                </a:solidFill>
                <a:latin typeface="Open Sans"/>
                <a:ea typeface="Open Sans"/>
                <a:cs typeface="Open Sans"/>
                <a:sym typeface="Open Sans"/>
              </a:rPr>
              <a:t>th</a:t>
            </a:r>
            <a:r>
              <a:rPr lang="en-US" sz="1800" b="1">
                <a:solidFill>
                  <a:srgbClr val="222222"/>
                </a:solidFill>
                <a:latin typeface="Open Sans"/>
                <a:ea typeface="Open Sans"/>
                <a:cs typeface="Open Sans"/>
                <a:sym typeface="Open Sans"/>
              </a:rPr>
              <a:t>! </a:t>
            </a:r>
            <a:endParaRPr sz="1800" b="1">
              <a:solidFill>
                <a:srgbClr val="222222"/>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86"/>
        <p:cNvGrpSpPr/>
        <p:nvPr/>
      </p:nvGrpSpPr>
      <p:grpSpPr>
        <a:xfrm>
          <a:off x="0" y="0"/>
          <a:ext cx="0" cy="0"/>
          <a:chOff x="0" y="0"/>
          <a:chExt cx="0" cy="0"/>
        </a:xfrm>
      </p:grpSpPr>
      <p:sp>
        <p:nvSpPr>
          <p:cNvPr id="387" name="Google Shape;387;p54"/>
          <p:cNvSpPr txBox="1">
            <a:spLocks noGrp="1"/>
          </p:cNvSpPr>
          <p:nvPr>
            <p:ph type="body" idx="1"/>
          </p:nvPr>
        </p:nvSpPr>
        <p:spPr>
          <a:xfrm>
            <a:off x="457200" y="1597642"/>
            <a:ext cx="8428383" cy="51267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13645"/>
              </a:buClr>
              <a:buSzPts val="700"/>
              <a:buFont typeface="Noto Sans Symbols"/>
              <a:buNone/>
            </a:pPr>
            <a:r>
              <a:rPr lang="en-US" sz="2800" b="0" i="0" u="none" strike="noStrike" cap="none">
                <a:solidFill>
                  <a:schemeClr val="dk1"/>
                </a:solidFill>
              </a:rPr>
              <a:t>Get used to doing a few key things when you’re telling your adaptation story: </a:t>
            </a:r>
            <a:endParaRPr/>
          </a:p>
          <a:p>
            <a:pPr marL="182880" marR="0" lvl="0" indent="-182880" algn="l" rtl="0">
              <a:lnSpc>
                <a:spcPct val="90000"/>
              </a:lnSpc>
              <a:spcBef>
                <a:spcPts val="1800"/>
              </a:spcBef>
              <a:spcAft>
                <a:spcPts val="0"/>
              </a:spcAft>
              <a:buClr>
                <a:srgbClr val="013645"/>
              </a:buClr>
              <a:buSzPts val="1960"/>
              <a:buFont typeface="Noto Sans Symbols"/>
              <a:buChar char="▪"/>
            </a:pPr>
            <a:r>
              <a:rPr lang="en-US" sz="2800" b="0" i="0" u="none" strike="noStrike" cap="none">
                <a:solidFill>
                  <a:schemeClr val="dk1"/>
                </a:solidFill>
              </a:rPr>
              <a:t>Tailor the message to the audience</a:t>
            </a:r>
            <a:endParaRPr/>
          </a:p>
          <a:p>
            <a:pPr marL="182880" marR="0" lvl="0" indent="-182880" algn="l" rtl="0">
              <a:lnSpc>
                <a:spcPct val="90000"/>
              </a:lnSpc>
              <a:spcBef>
                <a:spcPts val="1800"/>
              </a:spcBef>
              <a:spcAft>
                <a:spcPts val="0"/>
              </a:spcAft>
              <a:buClr>
                <a:srgbClr val="013645"/>
              </a:buClr>
              <a:buSzPts val="1960"/>
              <a:buFont typeface="Noto Sans Symbols"/>
              <a:buChar char="▪"/>
            </a:pPr>
            <a:r>
              <a:rPr lang="en-US" sz="2800" b="0" i="0" u="none" strike="noStrike" cap="none">
                <a:solidFill>
                  <a:schemeClr val="dk1"/>
                </a:solidFill>
              </a:rPr>
              <a:t>Follow a logical sequence of ideas (connect the dots)</a:t>
            </a:r>
            <a:endParaRPr/>
          </a:p>
          <a:p>
            <a:pPr marL="182880" marR="0" lvl="0" indent="-182880" algn="l" rtl="0">
              <a:lnSpc>
                <a:spcPct val="90000"/>
              </a:lnSpc>
              <a:spcBef>
                <a:spcPts val="1800"/>
              </a:spcBef>
              <a:spcAft>
                <a:spcPts val="0"/>
              </a:spcAft>
              <a:buClr>
                <a:srgbClr val="013645"/>
              </a:buClr>
              <a:buSzPts val="1960"/>
              <a:buFont typeface="Noto Sans Symbols"/>
              <a:buChar char="▪"/>
            </a:pPr>
            <a:r>
              <a:rPr lang="en-US" sz="2800" b="0" i="0" u="none" strike="noStrike" cap="none">
                <a:solidFill>
                  <a:schemeClr val="dk1"/>
                </a:solidFill>
              </a:rPr>
              <a:t>Be clear about intentionality</a:t>
            </a:r>
            <a:endParaRPr/>
          </a:p>
          <a:p>
            <a:pPr marL="182880" marR="0" lvl="0" indent="-182880" algn="l" rtl="0">
              <a:lnSpc>
                <a:spcPct val="90000"/>
              </a:lnSpc>
              <a:spcBef>
                <a:spcPts val="1800"/>
              </a:spcBef>
              <a:spcAft>
                <a:spcPts val="0"/>
              </a:spcAft>
              <a:buClr>
                <a:srgbClr val="013645"/>
              </a:buClr>
              <a:buSzPts val="1960"/>
              <a:buFont typeface="Noto Sans Symbols"/>
              <a:buChar char="▪"/>
            </a:pPr>
            <a:r>
              <a:rPr lang="en-US" sz="2800" b="0" i="0" u="none" strike="noStrike" cap="none">
                <a:solidFill>
                  <a:schemeClr val="dk1"/>
                </a:solidFill>
              </a:rPr>
              <a:t>Include specific details</a:t>
            </a:r>
            <a:endParaRPr/>
          </a:p>
          <a:p>
            <a:pPr marL="182880" marR="0" lvl="0" indent="-182880" algn="l" rtl="0">
              <a:lnSpc>
                <a:spcPct val="90000"/>
              </a:lnSpc>
              <a:spcBef>
                <a:spcPts val="1800"/>
              </a:spcBef>
              <a:spcAft>
                <a:spcPts val="0"/>
              </a:spcAft>
              <a:buClr>
                <a:srgbClr val="013645"/>
              </a:buClr>
              <a:buSzPts val="1960"/>
              <a:buFont typeface="Noto Sans Symbols"/>
              <a:buChar char="▪"/>
            </a:pPr>
            <a:r>
              <a:rPr lang="en-US" sz="2800" b="0" i="0" u="none" strike="noStrike" cap="none">
                <a:solidFill>
                  <a:schemeClr val="dk1"/>
                </a:solidFill>
              </a:rPr>
              <a:t>Connect your actions to the bigger picture</a:t>
            </a:r>
            <a:endParaRPr/>
          </a:p>
          <a:p>
            <a:pPr marL="0" marR="0" lvl="0" indent="0" algn="l" rtl="0">
              <a:lnSpc>
                <a:spcPct val="90000"/>
              </a:lnSpc>
              <a:spcBef>
                <a:spcPts val="1800"/>
              </a:spcBef>
              <a:spcAft>
                <a:spcPts val="0"/>
              </a:spcAft>
              <a:buClr>
                <a:srgbClr val="013645"/>
              </a:buClr>
              <a:buSzPts val="700"/>
              <a:buFont typeface="Noto Sans Symbols"/>
              <a:buNone/>
            </a:pPr>
            <a:endParaRPr sz="2800" b="0" i="0" u="none" strike="noStrike" cap="none">
              <a:solidFill>
                <a:schemeClr val="dk1"/>
              </a:solidFill>
            </a:endParaRPr>
          </a:p>
        </p:txBody>
      </p:sp>
      <p:sp>
        <p:nvSpPr>
          <p:cNvPr id="388" name="Google Shape;388;p54"/>
          <p:cNvSpPr txBox="1">
            <a:spLocks noGrp="1"/>
          </p:cNvSpPr>
          <p:nvPr>
            <p:ph type="title"/>
          </p:nvPr>
        </p:nvSpPr>
        <p:spPr>
          <a:xfrm>
            <a:off x="457200" y="220031"/>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350"/>
              <a:buFont typeface="Candara"/>
              <a:buNone/>
            </a:pPr>
            <a:r>
              <a:rPr lang="en-US" sz="5400" i="0" u="none" strike="noStrike" cap="none"/>
              <a:t>What makes a good story?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92"/>
        <p:cNvGrpSpPr/>
        <p:nvPr/>
      </p:nvGrpSpPr>
      <p:grpSpPr>
        <a:xfrm>
          <a:off x="0" y="0"/>
          <a:ext cx="0" cy="0"/>
          <a:chOff x="0" y="0"/>
          <a:chExt cx="0" cy="0"/>
        </a:xfrm>
      </p:grpSpPr>
      <p:sp>
        <p:nvSpPr>
          <p:cNvPr id="393" name="Google Shape;393;p55"/>
          <p:cNvSpPr txBox="1">
            <a:spLocks noGrp="1"/>
          </p:cNvSpPr>
          <p:nvPr>
            <p:ph type="title"/>
          </p:nvPr>
        </p:nvSpPr>
        <p:spPr>
          <a:xfrm>
            <a:off x="457200" y="220031"/>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350"/>
              <a:buFont typeface="Candara"/>
              <a:buNone/>
            </a:pPr>
            <a:r>
              <a:rPr lang="en-US" sz="5400" i="0" u="none" strike="noStrike" cap="none"/>
              <a:t>Example storyline</a:t>
            </a:r>
            <a:endParaRPr/>
          </a:p>
        </p:txBody>
      </p:sp>
      <p:grpSp>
        <p:nvGrpSpPr>
          <p:cNvPr id="394" name="Google Shape;394;p55"/>
          <p:cNvGrpSpPr/>
          <p:nvPr/>
        </p:nvGrpSpPr>
        <p:grpSpPr>
          <a:xfrm>
            <a:off x="302999" y="1919311"/>
            <a:ext cx="8318307" cy="2731087"/>
            <a:chOff x="65493" y="708680"/>
            <a:chExt cx="8318307" cy="2731087"/>
          </a:xfrm>
        </p:grpSpPr>
        <p:sp>
          <p:nvSpPr>
            <p:cNvPr id="395" name="Google Shape;395;p55"/>
            <p:cNvSpPr/>
            <p:nvPr/>
          </p:nvSpPr>
          <p:spPr>
            <a:xfrm>
              <a:off x="6452661" y="1108773"/>
              <a:ext cx="1931139" cy="1931237"/>
            </a:xfrm>
            <a:prstGeom prst="ellipse">
              <a:avLst/>
            </a:prstGeom>
            <a:solidFill>
              <a:srgbClr val="016C8B"/>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96" name="Google Shape;396;p55"/>
            <p:cNvSpPr/>
            <p:nvPr/>
          </p:nvSpPr>
          <p:spPr>
            <a:xfrm>
              <a:off x="6517253" y="1173159"/>
              <a:ext cx="1802782" cy="1802466"/>
            </a:xfrm>
            <a:prstGeom prst="ellipse">
              <a:avLst/>
            </a:prstGeom>
            <a:solidFill>
              <a:schemeClr val="lt1">
                <a:alpha val="89411"/>
              </a:schemeClr>
            </a:solidFill>
            <a:ln w="26425" cap="flat" cmpd="sng">
              <a:solidFill>
                <a:srgbClr val="016C8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97" name="Google Shape;397;p55"/>
            <p:cNvSpPr txBox="1"/>
            <p:nvPr/>
          </p:nvSpPr>
          <p:spPr>
            <a:xfrm>
              <a:off x="6774794" y="1430703"/>
              <a:ext cx="1287702" cy="128737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Outcomes &amp; Benefits</a:t>
              </a:r>
              <a:endParaRPr/>
            </a:p>
          </p:txBody>
        </p:sp>
        <p:sp>
          <p:nvSpPr>
            <p:cNvPr id="398" name="Google Shape;398;p55"/>
            <p:cNvSpPr/>
            <p:nvPr/>
          </p:nvSpPr>
          <p:spPr>
            <a:xfrm rot="2700000">
              <a:off x="4448633" y="1108638"/>
              <a:ext cx="1931170" cy="1931170"/>
            </a:xfrm>
            <a:prstGeom prst="teardrop">
              <a:avLst>
                <a:gd name="adj" fmla="val 100000"/>
              </a:avLst>
            </a:prstGeom>
            <a:solidFill>
              <a:srgbClr val="01B342"/>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99" name="Google Shape;399;p55"/>
            <p:cNvSpPr/>
            <p:nvPr/>
          </p:nvSpPr>
          <p:spPr>
            <a:xfrm>
              <a:off x="4521522" y="1173159"/>
              <a:ext cx="1802782" cy="1802466"/>
            </a:xfrm>
            <a:prstGeom prst="ellipse">
              <a:avLst/>
            </a:prstGeom>
            <a:solidFill>
              <a:schemeClr val="lt1">
                <a:alpha val="89411"/>
              </a:schemeClr>
            </a:solidFill>
            <a:ln w="26425" cap="flat" cmpd="sng">
              <a:solidFill>
                <a:srgbClr val="01B3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0" name="Google Shape;400;p55"/>
            <p:cNvSpPr txBox="1"/>
            <p:nvPr/>
          </p:nvSpPr>
          <p:spPr>
            <a:xfrm>
              <a:off x="4779062" y="1430703"/>
              <a:ext cx="1287702" cy="128737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Adaptation actions to address key risks</a:t>
              </a:r>
              <a:endParaRPr/>
            </a:p>
          </p:txBody>
        </p:sp>
        <p:sp>
          <p:nvSpPr>
            <p:cNvPr id="401" name="Google Shape;401;p55"/>
            <p:cNvSpPr/>
            <p:nvPr/>
          </p:nvSpPr>
          <p:spPr>
            <a:xfrm rot="2700000">
              <a:off x="2461183" y="1108638"/>
              <a:ext cx="1931170" cy="1931170"/>
            </a:xfrm>
            <a:prstGeom prst="teardrop">
              <a:avLst>
                <a:gd name="adj" fmla="val 100000"/>
              </a:avLst>
            </a:prstGeom>
            <a:solidFill>
              <a:srgbClr val="6ADC00"/>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2" name="Google Shape;402;p55"/>
            <p:cNvSpPr/>
            <p:nvPr/>
          </p:nvSpPr>
          <p:spPr>
            <a:xfrm>
              <a:off x="2525791" y="1173159"/>
              <a:ext cx="1802782" cy="1802466"/>
            </a:xfrm>
            <a:prstGeom prst="ellipse">
              <a:avLst/>
            </a:prstGeom>
            <a:solidFill>
              <a:schemeClr val="lt1">
                <a:alpha val="89411"/>
              </a:schemeClr>
            </a:solidFill>
            <a:ln w="26425" cap="flat" cmpd="sng">
              <a:solidFill>
                <a:srgbClr val="6ADC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3" name="Google Shape;403;p55"/>
            <p:cNvSpPr txBox="1"/>
            <p:nvPr/>
          </p:nvSpPr>
          <p:spPr>
            <a:xfrm>
              <a:off x="2783331" y="1430703"/>
              <a:ext cx="1287702" cy="128737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Key risks from climate change</a:t>
              </a:r>
              <a:endParaRPr/>
            </a:p>
          </p:txBody>
        </p:sp>
        <p:sp>
          <p:nvSpPr>
            <p:cNvPr id="404" name="Google Shape;404;p55"/>
            <p:cNvSpPr/>
            <p:nvPr/>
          </p:nvSpPr>
          <p:spPr>
            <a:xfrm rot="2700000">
              <a:off x="465451" y="1108638"/>
              <a:ext cx="1931170" cy="1931170"/>
            </a:xfrm>
            <a:prstGeom prst="teardrop">
              <a:avLst>
                <a:gd name="adj" fmla="val 100000"/>
              </a:avLst>
            </a:prstGeom>
            <a:solidFill>
              <a:srgbClr val="FFAA06"/>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5" name="Google Shape;405;p55"/>
            <p:cNvSpPr/>
            <p:nvPr/>
          </p:nvSpPr>
          <p:spPr>
            <a:xfrm>
              <a:off x="530059" y="1173159"/>
              <a:ext cx="1802782" cy="1802466"/>
            </a:xfrm>
            <a:prstGeom prst="ellipse">
              <a:avLst/>
            </a:prstGeom>
            <a:solidFill>
              <a:schemeClr val="lt1">
                <a:alpha val="89411"/>
              </a:schemeClr>
            </a:solidFill>
            <a:ln w="26425" cap="flat" cmpd="sng">
              <a:solidFill>
                <a:srgbClr val="FFAA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6" name="Google Shape;406;p55"/>
            <p:cNvSpPr txBox="1"/>
            <p:nvPr/>
          </p:nvSpPr>
          <p:spPr>
            <a:xfrm>
              <a:off x="787600" y="1430703"/>
              <a:ext cx="1287702" cy="128737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Place &amp; purpose</a:t>
              </a:r>
              <a:endParaRPr/>
            </a:p>
          </p:txBody>
        </p:sp>
      </p:grpSp>
      <p:sp>
        <p:nvSpPr>
          <p:cNvPr id="407" name="Google Shape;407;p55"/>
          <p:cNvSpPr txBox="1"/>
          <p:nvPr/>
        </p:nvSpPr>
        <p:spPr>
          <a:xfrm>
            <a:off x="150829" y="4949140"/>
            <a:ext cx="8842343" cy="12616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13645"/>
              </a:buClr>
              <a:buSzPts val="700"/>
              <a:buFont typeface="Noto Sans Symbols"/>
              <a:buNone/>
            </a:pPr>
            <a:r>
              <a:rPr lang="en-US" sz="2800" b="1" i="1">
                <a:solidFill>
                  <a:schemeClr val="dk1"/>
                </a:solidFill>
                <a:latin typeface="Calibri"/>
                <a:ea typeface="Calibri"/>
                <a:cs typeface="Calibri"/>
                <a:sym typeface="Calibri"/>
              </a:rPr>
              <a:t>Feel familiar? </a:t>
            </a:r>
            <a:endParaRPr/>
          </a:p>
          <a:p>
            <a:pPr marL="0" marR="0" lvl="0" indent="0" algn="ctr" rtl="0">
              <a:spcBef>
                <a:spcPts val="560"/>
              </a:spcBef>
              <a:spcAft>
                <a:spcPts val="0"/>
              </a:spcAft>
              <a:buClr>
                <a:srgbClr val="013645"/>
              </a:buClr>
              <a:buSzPts val="700"/>
              <a:buFont typeface="Noto Sans Symbols"/>
              <a:buNone/>
            </a:pPr>
            <a:r>
              <a:rPr lang="en-US" sz="2800" b="1" i="1">
                <a:solidFill>
                  <a:schemeClr val="dk1"/>
                </a:solidFill>
                <a:latin typeface="Calibri"/>
                <a:ea typeface="Calibri"/>
                <a:cs typeface="Calibri"/>
                <a:sym typeface="Calibri"/>
              </a:rPr>
              <a:t>You’ve already done all of this thinking!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Bottomland Forest</a:t>
            </a:r>
            <a:endParaRPr/>
          </a:p>
        </p:txBody>
      </p:sp>
      <p:sp>
        <p:nvSpPr>
          <p:cNvPr id="413" name="Google Shape;413;p56"/>
          <p:cNvSpPr txBox="1">
            <a:spLocks noGrp="1"/>
          </p:cNvSpPr>
          <p:nvPr>
            <p:ph type="body" idx="1"/>
          </p:nvPr>
        </p:nvSpPr>
        <p:spPr>
          <a:xfrm>
            <a:off x="-22275" y="1825625"/>
            <a:ext cx="4462500" cy="43515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r>
              <a:rPr lang="en-US" dirty="0"/>
              <a:t>Ducks Unlimited, </a:t>
            </a:r>
            <a:r>
              <a:rPr lang="en-US" dirty="0" smtClean="0"/>
              <a:t>the National </a:t>
            </a:r>
            <a:r>
              <a:rPr lang="en-US" dirty="0"/>
              <a:t>Wild Turkey Federation and state and federal partners are using adaptation strategies to increase bottomland hardwood forest resilience to predicted changes in regional climate regimes in southern Illinois and Indiana.</a:t>
            </a:r>
            <a:endParaRPr dirty="0"/>
          </a:p>
        </p:txBody>
      </p:sp>
      <p:pic>
        <p:nvPicPr>
          <p:cNvPr id="414" name="Google Shape;414;p56"/>
          <p:cNvPicPr preferRelativeResize="0"/>
          <p:nvPr/>
        </p:nvPicPr>
        <p:blipFill>
          <a:blip r:embed="rId3">
            <a:alphaModFix/>
          </a:blip>
          <a:stretch>
            <a:fillRect/>
          </a:stretch>
        </p:blipFill>
        <p:spPr>
          <a:xfrm>
            <a:off x="4440224" y="2320825"/>
            <a:ext cx="4462548" cy="29873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62">
            <a:hlinkClick r:id="rId3"/>
          </p:cNvPr>
          <p:cNvPicPr preferRelativeResize="0"/>
          <p:nvPr/>
        </p:nvPicPr>
        <p:blipFill>
          <a:blip r:embed="rId4">
            <a:alphaModFix/>
          </a:blip>
          <a:stretch>
            <a:fillRect/>
          </a:stretch>
        </p:blipFill>
        <p:spPr>
          <a:xfrm>
            <a:off x="152400" y="152400"/>
            <a:ext cx="8839202" cy="5009917"/>
          </a:xfrm>
          <a:prstGeom prst="rect">
            <a:avLst/>
          </a:prstGeom>
          <a:noFill/>
          <a:ln>
            <a:noFill/>
          </a:ln>
        </p:spPr>
      </p:pic>
      <p:sp>
        <p:nvSpPr>
          <p:cNvPr id="506" name="Google Shape;506;p62"/>
          <p:cNvSpPr txBox="1"/>
          <p:nvPr/>
        </p:nvSpPr>
        <p:spPr>
          <a:xfrm>
            <a:off x="152400" y="5744300"/>
            <a:ext cx="89331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https://www.youtube.com/watch?v=NAlNb7vxGo4&amp;t=3s</a:t>
            </a:r>
            <a:endParaRPr sz="2400" b="1"/>
          </a:p>
        </p:txBody>
      </p:sp>
    </p:spTree>
    <p:extLst>
      <p:ext uri="{BB962C8B-B14F-4D97-AF65-F5344CB8AC3E}">
        <p14:creationId xmlns:p14="http://schemas.microsoft.com/office/powerpoint/2010/main" val="2392633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elements of the storyline did you see? </a:t>
            </a:r>
            <a:endParaRPr lang="en-US" dirty="0"/>
          </a:p>
        </p:txBody>
      </p:sp>
      <p:sp>
        <p:nvSpPr>
          <p:cNvPr id="3" name="Text Placeholder 2"/>
          <p:cNvSpPr>
            <a:spLocks noGrp="1"/>
          </p:cNvSpPr>
          <p:nvPr>
            <p:ph type="body" idx="1"/>
          </p:nvPr>
        </p:nvSpPr>
        <p:spPr/>
        <p:txBody>
          <a:bodyPr/>
          <a:lstStyle/>
          <a:p>
            <a:endParaRPr lang="en-US" dirty="0"/>
          </a:p>
        </p:txBody>
      </p:sp>
      <p:grpSp>
        <p:nvGrpSpPr>
          <p:cNvPr id="4" name="Google Shape;394;p55"/>
          <p:cNvGrpSpPr/>
          <p:nvPr/>
        </p:nvGrpSpPr>
        <p:grpSpPr>
          <a:xfrm>
            <a:off x="302999" y="1919311"/>
            <a:ext cx="8318307" cy="2731087"/>
            <a:chOff x="65493" y="708680"/>
            <a:chExt cx="8318307" cy="2731087"/>
          </a:xfrm>
        </p:grpSpPr>
        <p:sp>
          <p:nvSpPr>
            <p:cNvPr id="5" name="Google Shape;395;p55"/>
            <p:cNvSpPr/>
            <p:nvPr/>
          </p:nvSpPr>
          <p:spPr>
            <a:xfrm>
              <a:off x="6452661" y="1108773"/>
              <a:ext cx="1931139" cy="1931237"/>
            </a:xfrm>
            <a:prstGeom prst="ellipse">
              <a:avLst/>
            </a:prstGeom>
            <a:solidFill>
              <a:srgbClr val="016C8B"/>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6" name="Google Shape;396;p55"/>
            <p:cNvSpPr/>
            <p:nvPr/>
          </p:nvSpPr>
          <p:spPr>
            <a:xfrm>
              <a:off x="6517253" y="1173159"/>
              <a:ext cx="1802782" cy="1802466"/>
            </a:xfrm>
            <a:prstGeom prst="ellipse">
              <a:avLst/>
            </a:prstGeom>
            <a:solidFill>
              <a:schemeClr val="lt1">
                <a:alpha val="89411"/>
              </a:schemeClr>
            </a:solidFill>
            <a:ln w="26425" cap="flat" cmpd="sng">
              <a:solidFill>
                <a:srgbClr val="016C8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 name="Google Shape;397;p55"/>
            <p:cNvSpPr txBox="1"/>
            <p:nvPr/>
          </p:nvSpPr>
          <p:spPr>
            <a:xfrm>
              <a:off x="6774794" y="1430703"/>
              <a:ext cx="1287702" cy="128737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Outcomes &amp; Benefits</a:t>
              </a:r>
              <a:endParaRPr/>
            </a:p>
          </p:txBody>
        </p:sp>
        <p:sp>
          <p:nvSpPr>
            <p:cNvPr id="8" name="Google Shape;398;p55"/>
            <p:cNvSpPr/>
            <p:nvPr/>
          </p:nvSpPr>
          <p:spPr>
            <a:xfrm rot="2700000">
              <a:off x="4448633" y="1108638"/>
              <a:ext cx="1931170" cy="1931170"/>
            </a:xfrm>
            <a:prstGeom prst="teardrop">
              <a:avLst>
                <a:gd name="adj" fmla="val 100000"/>
              </a:avLst>
            </a:prstGeom>
            <a:solidFill>
              <a:srgbClr val="01B342"/>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 name="Google Shape;399;p55"/>
            <p:cNvSpPr/>
            <p:nvPr/>
          </p:nvSpPr>
          <p:spPr>
            <a:xfrm>
              <a:off x="4521522" y="1173159"/>
              <a:ext cx="1802782" cy="1802466"/>
            </a:xfrm>
            <a:prstGeom prst="ellipse">
              <a:avLst/>
            </a:prstGeom>
            <a:solidFill>
              <a:schemeClr val="lt1">
                <a:alpha val="89411"/>
              </a:schemeClr>
            </a:solidFill>
            <a:ln w="26425" cap="flat" cmpd="sng">
              <a:solidFill>
                <a:srgbClr val="01B3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 name="Google Shape;400;p55"/>
            <p:cNvSpPr txBox="1"/>
            <p:nvPr/>
          </p:nvSpPr>
          <p:spPr>
            <a:xfrm>
              <a:off x="4779062" y="1430703"/>
              <a:ext cx="1287702" cy="128737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Adaptation actions to address key risks</a:t>
              </a:r>
              <a:endParaRPr/>
            </a:p>
          </p:txBody>
        </p:sp>
        <p:sp>
          <p:nvSpPr>
            <p:cNvPr id="11" name="Google Shape;401;p55"/>
            <p:cNvSpPr/>
            <p:nvPr/>
          </p:nvSpPr>
          <p:spPr>
            <a:xfrm rot="2700000">
              <a:off x="2461183" y="1108638"/>
              <a:ext cx="1931170" cy="1931170"/>
            </a:xfrm>
            <a:prstGeom prst="teardrop">
              <a:avLst>
                <a:gd name="adj" fmla="val 100000"/>
              </a:avLst>
            </a:prstGeom>
            <a:solidFill>
              <a:srgbClr val="6ADC00"/>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 name="Google Shape;402;p55"/>
            <p:cNvSpPr/>
            <p:nvPr/>
          </p:nvSpPr>
          <p:spPr>
            <a:xfrm>
              <a:off x="2525791" y="1173159"/>
              <a:ext cx="1802782" cy="1802466"/>
            </a:xfrm>
            <a:prstGeom prst="ellipse">
              <a:avLst/>
            </a:prstGeom>
            <a:solidFill>
              <a:schemeClr val="lt1">
                <a:alpha val="89411"/>
              </a:schemeClr>
            </a:solidFill>
            <a:ln w="26425" cap="flat" cmpd="sng">
              <a:solidFill>
                <a:srgbClr val="6ADC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 name="Google Shape;403;p55"/>
            <p:cNvSpPr txBox="1"/>
            <p:nvPr/>
          </p:nvSpPr>
          <p:spPr>
            <a:xfrm>
              <a:off x="2783331" y="1430703"/>
              <a:ext cx="1287702" cy="128737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Key risks from climate change</a:t>
              </a:r>
              <a:endParaRPr/>
            </a:p>
          </p:txBody>
        </p:sp>
        <p:sp>
          <p:nvSpPr>
            <p:cNvPr id="14" name="Google Shape;404;p55"/>
            <p:cNvSpPr/>
            <p:nvPr/>
          </p:nvSpPr>
          <p:spPr>
            <a:xfrm rot="2700000">
              <a:off x="465451" y="1108638"/>
              <a:ext cx="1931170" cy="1931170"/>
            </a:xfrm>
            <a:prstGeom prst="teardrop">
              <a:avLst>
                <a:gd name="adj" fmla="val 100000"/>
              </a:avLst>
            </a:prstGeom>
            <a:solidFill>
              <a:srgbClr val="FFAA06"/>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 name="Google Shape;405;p55"/>
            <p:cNvSpPr/>
            <p:nvPr/>
          </p:nvSpPr>
          <p:spPr>
            <a:xfrm>
              <a:off x="530059" y="1173159"/>
              <a:ext cx="1802782" cy="1802466"/>
            </a:xfrm>
            <a:prstGeom prst="ellipse">
              <a:avLst/>
            </a:prstGeom>
            <a:solidFill>
              <a:schemeClr val="lt1">
                <a:alpha val="89411"/>
              </a:schemeClr>
            </a:solidFill>
            <a:ln w="26425" cap="flat" cmpd="sng">
              <a:solidFill>
                <a:srgbClr val="FFAA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 name="Google Shape;406;p55"/>
            <p:cNvSpPr txBox="1"/>
            <p:nvPr/>
          </p:nvSpPr>
          <p:spPr>
            <a:xfrm>
              <a:off x="787600" y="1430703"/>
              <a:ext cx="1287702" cy="128737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Place &amp; purpose</a:t>
              </a:r>
              <a:endParaRPr/>
            </a:p>
          </p:txBody>
        </p:sp>
      </p:grpSp>
    </p:spTree>
    <p:extLst>
      <p:ext uri="{BB962C8B-B14F-4D97-AF65-F5344CB8AC3E}">
        <p14:creationId xmlns:p14="http://schemas.microsoft.com/office/powerpoint/2010/main" val="3147255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24"/>
        <p:cNvGrpSpPr/>
        <p:nvPr/>
      </p:nvGrpSpPr>
      <p:grpSpPr>
        <a:xfrm>
          <a:off x="0" y="0"/>
          <a:ext cx="0" cy="0"/>
          <a:chOff x="0" y="0"/>
          <a:chExt cx="0" cy="0"/>
        </a:xfrm>
      </p:grpSpPr>
      <p:grpSp>
        <p:nvGrpSpPr>
          <p:cNvPr id="425" name="Google Shape;425;p58"/>
          <p:cNvGrpSpPr/>
          <p:nvPr/>
        </p:nvGrpSpPr>
        <p:grpSpPr>
          <a:xfrm>
            <a:off x="1847339" y="1055650"/>
            <a:ext cx="5449321" cy="1789134"/>
            <a:chOff x="1230874" y="215410"/>
            <a:chExt cx="5449321" cy="1789134"/>
          </a:xfrm>
        </p:grpSpPr>
        <p:sp>
          <p:nvSpPr>
            <p:cNvPr id="426" name="Google Shape;426;p58"/>
            <p:cNvSpPr/>
            <p:nvPr/>
          </p:nvSpPr>
          <p:spPr>
            <a:xfrm>
              <a:off x="5415107" y="477512"/>
              <a:ext cx="1265088" cy="1265153"/>
            </a:xfrm>
            <a:prstGeom prst="ellipse">
              <a:avLst/>
            </a:prstGeom>
            <a:solidFill>
              <a:srgbClr val="016C8B"/>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27" name="Google Shape;427;p58"/>
            <p:cNvSpPr/>
            <p:nvPr/>
          </p:nvSpPr>
          <p:spPr>
            <a:xfrm>
              <a:off x="5457421" y="519691"/>
              <a:ext cx="1181002" cy="1180795"/>
            </a:xfrm>
            <a:prstGeom prst="ellipse">
              <a:avLst/>
            </a:prstGeom>
            <a:solidFill>
              <a:schemeClr val="lt1">
                <a:alpha val="89411"/>
              </a:schemeClr>
            </a:solidFill>
            <a:ln w="26425" cap="flat" cmpd="sng">
              <a:solidFill>
                <a:srgbClr val="016C8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28" name="Google Shape;428;p58"/>
            <p:cNvSpPr txBox="1"/>
            <p:nvPr/>
          </p:nvSpPr>
          <p:spPr>
            <a:xfrm>
              <a:off x="5626136"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Outcomes &amp; Benefits</a:t>
              </a:r>
              <a:endParaRPr/>
            </a:p>
          </p:txBody>
        </p:sp>
        <p:sp>
          <p:nvSpPr>
            <p:cNvPr id="429" name="Google Shape;429;p58"/>
            <p:cNvSpPr/>
            <p:nvPr/>
          </p:nvSpPr>
          <p:spPr>
            <a:xfrm rot="2700000">
              <a:off x="4102268" y="477423"/>
              <a:ext cx="1265109" cy="1265109"/>
            </a:xfrm>
            <a:prstGeom prst="teardrop">
              <a:avLst>
                <a:gd name="adj" fmla="val 100000"/>
              </a:avLst>
            </a:prstGeom>
            <a:solidFill>
              <a:srgbClr val="01B342"/>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30" name="Google Shape;430;p58"/>
            <p:cNvSpPr/>
            <p:nvPr/>
          </p:nvSpPr>
          <p:spPr>
            <a:xfrm>
              <a:off x="4150018" y="519691"/>
              <a:ext cx="1181002" cy="1180795"/>
            </a:xfrm>
            <a:prstGeom prst="ellipse">
              <a:avLst/>
            </a:prstGeom>
            <a:solidFill>
              <a:schemeClr val="lt1">
                <a:alpha val="89411"/>
              </a:schemeClr>
            </a:solidFill>
            <a:ln w="26425" cap="flat" cmpd="sng">
              <a:solidFill>
                <a:srgbClr val="01B3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31" name="Google Shape;431;p58"/>
            <p:cNvSpPr txBox="1"/>
            <p:nvPr/>
          </p:nvSpPr>
          <p:spPr>
            <a:xfrm>
              <a:off x="4318733"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Adaptation actions to address key risks</a:t>
              </a:r>
              <a:endParaRPr/>
            </a:p>
          </p:txBody>
        </p:sp>
        <p:sp>
          <p:nvSpPr>
            <p:cNvPr id="432" name="Google Shape;432;p58"/>
            <p:cNvSpPr/>
            <p:nvPr/>
          </p:nvSpPr>
          <p:spPr>
            <a:xfrm rot="2700000">
              <a:off x="2800290" y="477423"/>
              <a:ext cx="1265109" cy="1265109"/>
            </a:xfrm>
            <a:prstGeom prst="teardrop">
              <a:avLst>
                <a:gd name="adj" fmla="val 100000"/>
              </a:avLst>
            </a:prstGeom>
            <a:solidFill>
              <a:srgbClr val="6ADC00"/>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33" name="Google Shape;433;p58"/>
            <p:cNvSpPr/>
            <p:nvPr/>
          </p:nvSpPr>
          <p:spPr>
            <a:xfrm>
              <a:off x="2842615" y="519691"/>
              <a:ext cx="1181002" cy="1180795"/>
            </a:xfrm>
            <a:prstGeom prst="ellipse">
              <a:avLst/>
            </a:prstGeom>
            <a:solidFill>
              <a:schemeClr val="lt1">
                <a:alpha val="89411"/>
              </a:schemeClr>
            </a:solidFill>
            <a:ln w="26425" cap="flat" cmpd="sng">
              <a:solidFill>
                <a:srgbClr val="6ADC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34" name="Google Shape;434;p58"/>
            <p:cNvSpPr txBox="1"/>
            <p:nvPr/>
          </p:nvSpPr>
          <p:spPr>
            <a:xfrm>
              <a:off x="3011330"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Key risks from climate change</a:t>
              </a:r>
              <a:endParaRPr/>
            </a:p>
          </p:txBody>
        </p:sp>
        <p:sp>
          <p:nvSpPr>
            <p:cNvPr id="435" name="Google Shape;435;p58"/>
            <p:cNvSpPr/>
            <p:nvPr/>
          </p:nvSpPr>
          <p:spPr>
            <a:xfrm rot="2700000">
              <a:off x="1492887" y="477423"/>
              <a:ext cx="1265109" cy="1265109"/>
            </a:xfrm>
            <a:prstGeom prst="teardrop">
              <a:avLst>
                <a:gd name="adj" fmla="val 100000"/>
              </a:avLst>
            </a:prstGeom>
            <a:solidFill>
              <a:srgbClr val="FFAA06"/>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36" name="Google Shape;436;p58"/>
            <p:cNvSpPr/>
            <p:nvPr/>
          </p:nvSpPr>
          <p:spPr>
            <a:xfrm>
              <a:off x="1535212" y="519691"/>
              <a:ext cx="1181002" cy="1180795"/>
            </a:xfrm>
            <a:prstGeom prst="ellipse">
              <a:avLst/>
            </a:prstGeom>
            <a:solidFill>
              <a:srgbClr val="FFFF00">
                <a:alpha val="89411"/>
              </a:srgbClr>
            </a:solidFill>
            <a:ln w="26425" cap="flat" cmpd="sng">
              <a:solidFill>
                <a:srgbClr val="FFAA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37" name="Google Shape;437;p58"/>
            <p:cNvSpPr txBox="1"/>
            <p:nvPr/>
          </p:nvSpPr>
          <p:spPr>
            <a:xfrm>
              <a:off x="1703927"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Place &amp; purpose</a:t>
              </a:r>
              <a:endParaRPr/>
            </a:p>
          </p:txBody>
        </p:sp>
      </p:grpSp>
      <p:sp>
        <p:nvSpPr>
          <p:cNvPr id="438" name="Google Shape;438;p58"/>
          <p:cNvSpPr txBox="1"/>
          <p:nvPr/>
        </p:nvSpPr>
        <p:spPr>
          <a:xfrm>
            <a:off x="457200" y="2690026"/>
            <a:ext cx="8686800" cy="3861122"/>
          </a:xfrm>
          <a:prstGeom prst="rect">
            <a:avLst/>
          </a:prstGeom>
          <a:noFill/>
          <a:ln>
            <a:noFill/>
          </a:ln>
        </p:spPr>
        <p:txBody>
          <a:bodyPr spcFirstLastPara="1" wrap="square" lIns="91425" tIns="45700" rIns="91425" bIns="45700" anchor="t" anchorCtr="0">
            <a:noAutofit/>
          </a:bodyPr>
          <a:lstStyle/>
          <a:p>
            <a:pPr marL="0" marR="0" lvl="2" indent="0" algn="l" rtl="0">
              <a:spcBef>
                <a:spcPts val="0"/>
              </a:spcBef>
              <a:spcAft>
                <a:spcPts val="0"/>
              </a:spcAft>
              <a:buNone/>
            </a:pPr>
            <a:r>
              <a:rPr lang="en-US" sz="2400" b="1" i="0" u="sng" strike="noStrike" cap="none" dirty="0">
                <a:solidFill>
                  <a:schemeClr val="dk1"/>
                </a:solidFill>
                <a:latin typeface="Calibri"/>
                <a:ea typeface="Calibri"/>
                <a:cs typeface="Calibri"/>
                <a:sym typeface="Calibri"/>
              </a:rPr>
              <a:t>Goals:</a:t>
            </a:r>
            <a:r>
              <a:rPr lang="en-US"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a:p>
            <a:pPr marL="457200" marR="0" lvl="0" indent="-381000" algn="l" rtl="0">
              <a:spcBef>
                <a:spcPts val="240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Restore/manage hydrologic conditions in wet bottomland forests and floodplain wetlands to increase their ability to withstand more severe and variable flood </a:t>
            </a:r>
            <a:r>
              <a:rPr lang="en-US" sz="2400" dirty="0" smtClean="0">
                <a:solidFill>
                  <a:schemeClr val="dk1"/>
                </a:solidFill>
                <a:latin typeface="Calibri"/>
                <a:ea typeface="Calibri"/>
                <a:cs typeface="Calibri"/>
                <a:sym typeface="Calibri"/>
              </a:rPr>
              <a:t>regimes</a:t>
            </a:r>
            <a:endParaRPr sz="2400" dirty="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Enhance resilience and natural regeneration of flood-tolerant oak, hickory, and other hardwoods via thinning, prescribed burning and other </a:t>
            </a:r>
            <a:r>
              <a:rPr lang="en-US" sz="2400" dirty="0" err="1">
                <a:solidFill>
                  <a:schemeClr val="dk1"/>
                </a:solidFill>
                <a:latin typeface="Calibri"/>
                <a:ea typeface="Calibri"/>
                <a:cs typeface="Calibri"/>
                <a:sym typeface="Calibri"/>
              </a:rPr>
              <a:t>silvicultural</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techniques </a:t>
            </a:r>
            <a:endParaRPr sz="2400" dirty="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AutoNum type="arabicPeriod"/>
            </a:pPr>
            <a:r>
              <a:rPr lang="en-US" sz="2400" dirty="0">
                <a:solidFill>
                  <a:schemeClr val="dk1"/>
                </a:solidFill>
                <a:latin typeface="Calibri"/>
                <a:ea typeface="Calibri"/>
                <a:cs typeface="Calibri"/>
                <a:sym typeface="Calibri"/>
              </a:rPr>
              <a:t>Restore wet bottomland forest stands, esp. at higher elevations &amp; converted croplands, to reduce fragmentation and provide </a:t>
            </a:r>
            <a:r>
              <a:rPr lang="en-US" sz="2400" dirty="0" err="1">
                <a:solidFill>
                  <a:schemeClr val="dk1"/>
                </a:solidFill>
                <a:latin typeface="Calibri"/>
                <a:ea typeface="Calibri"/>
                <a:cs typeface="Calibri"/>
                <a:sym typeface="Calibri"/>
              </a:rPr>
              <a:t>refugia</a:t>
            </a:r>
            <a:r>
              <a:rPr lang="en-US" sz="2400" dirty="0">
                <a:solidFill>
                  <a:schemeClr val="dk1"/>
                </a:solidFill>
                <a:latin typeface="Calibri"/>
                <a:ea typeface="Calibri"/>
                <a:cs typeface="Calibri"/>
                <a:sym typeface="Calibri"/>
              </a:rPr>
              <a:t> for wet bottomland forest during future flooding.</a:t>
            </a:r>
            <a:endParaRPr sz="2400" b="0" i="0" u="none" strike="noStrike" cap="none" dirty="0">
              <a:solidFill>
                <a:schemeClr val="dk1"/>
              </a:solidFill>
              <a:latin typeface="Calibri"/>
              <a:ea typeface="Calibri"/>
              <a:cs typeface="Calibri"/>
              <a:sym typeface="Calibri"/>
            </a:endParaRPr>
          </a:p>
        </p:txBody>
      </p:sp>
      <p:sp>
        <p:nvSpPr>
          <p:cNvPr id="439" name="Google Shape;439;p58"/>
          <p:cNvSpPr txBox="1">
            <a:spLocks noGrp="1"/>
          </p:cNvSpPr>
          <p:nvPr>
            <p:ph type="title"/>
          </p:nvPr>
        </p:nvSpPr>
        <p:spPr>
          <a:xfrm>
            <a:off x="457200" y="220031"/>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350"/>
              <a:buFont typeface="Candara"/>
              <a:buNone/>
            </a:pPr>
            <a:r>
              <a:rPr lang="en-US" sz="4200" i="0" u="none" strike="noStrike" cap="none"/>
              <a:t>Example story: </a:t>
            </a:r>
            <a:r>
              <a:rPr lang="en-US" sz="4200"/>
              <a:t>Bottomland Forest</a:t>
            </a:r>
            <a:endParaRPr sz="4200" i="0" u="none" strike="noStrike" cap="none"/>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43"/>
        <p:cNvGrpSpPr/>
        <p:nvPr/>
      </p:nvGrpSpPr>
      <p:grpSpPr>
        <a:xfrm>
          <a:off x="0" y="0"/>
          <a:ext cx="0" cy="0"/>
          <a:chOff x="0" y="0"/>
          <a:chExt cx="0" cy="0"/>
        </a:xfrm>
      </p:grpSpPr>
      <p:grpSp>
        <p:nvGrpSpPr>
          <p:cNvPr id="444" name="Google Shape;444;p59"/>
          <p:cNvGrpSpPr/>
          <p:nvPr/>
        </p:nvGrpSpPr>
        <p:grpSpPr>
          <a:xfrm>
            <a:off x="1847339" y="1055650"/>
            <a:ext cx="5449321" cy="1789134"/>
            <a:chOff x="1230874" y="215410"/>
            <a:chExt cx="5449321" cy="1789134"/>
          </a:xfrm>
        </p:grpSpPr>
        <p:sp>
          <p:nvSpPr>
            <p:cNvPr id="445" name="Google Shape;445;p59"/>
            <p:cNvSpPr/>
            <p:nvPr/>
          </p:nvSpPr>
          <p:spPr>
            <a:xfrm>
              <a:off x="5415107" y="477512"/>
              <a:ext cx="1265088" cy="1265153"/>
            </a:xfrm>
            <a:prstGeom prst="ellipse">
              <a:avLst/>
            </a:prstGeom>
            <a:solidFill>
              <a:srgbClr val="016C8B"/>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46" name="Google Shape;446;p59"/>
            <p:cNvSpPr/>
            <p:nvPr/>
          </p:nvSpPr>
          <p:spPr>
            <a:xfrm>
              <a:off x="5457421" y="519691"/>
              <a:ext cx="1181002" cy="1180795"/>
            </a:xfrm>
            <a:prstGeom prst="ellipse">
              <a:avLst/>
            </a:prstGeom>
            <a:solidFill>
              <a:schemeClr val="lt1">
                <a:alpha val="89411"/>
              </a:schemeClr>
            </a:solidFill>
            <a:ln w="26425" cap="flat" cmpd="sng">
              <a:solidFill>
                <a:srgbClr val="016C8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47" name="Google Shape;447;p59"/>
            <p:cNvSpPr txBox="1"/>
            <p:nvPr/>
          </p:nvSpPr>
          <p:spPr>
            <a:xfrm>
              <a:off x="5626136"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Outcomes &amp; Benefits</a:t>
              </a:r>
              <a:endParaRPr/>
            </a:p>
          </p:txBody>
        </p:sp>
        <p:sp>
          <p:nvSpPr>
            <p:cNvPr id="448" name="Google Shape;448;p59"/>
            <p:cNvSpPr/>
            <p:nvPr/>
          </p:nvSpPr>
          <p:spPr>
            <a:xfrm rot="2700000">
              <a:off x="4102268" y="477423"/>
              <a:ext cx="1265109" cy="1265109"/>
            </a:xfrm>
            <a:prstGeom prst="teardrop">
              <a:avLst>
                <a:gd name="adj" fmla="val 100000"/>
              </a:avLst>
            </a:prstGeom>
            <a:solidFill>
              <a:srgbClr val="01B342"/>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49" name="Google Shape;449;p59"/>
            <p:cNvSpPr/>
            <p:nvPr/>
          </p:nvSpPr>
          <p:spPr>
            <a:xfrm>
              <a:off x="4150018" y="519691"/>
              <a:ext cx="1181002" cy="1180795"/>
            </a:xfrm>
            <a:prstGeom prst="ellipse">
              <a:avLst/>
            </a:prstGeom>
            <a:solidFill>
              <a:schemeClr val="lt1">
                <a:alpha val="89411"/>
              </a:schemeClr>
            </a:solidFill>
            <a:ln w="26425" cap="flat" cmpd="sng">
              <a:solidFill>
                <a:srgbClr val="01B3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50" name="Google Shape;450;p59"/>
            <p:cNvSpPr txBox="1"/>
            <p:nvPr/>
          </p:nvSpPr>
          <p:spPr>
            <a:xfrm>
              <a:off x="4318733"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Adaptation actions to address key risks</a:t>
              </a:r>
              <a:endParaRPr/>
            </a:p>
          </p:txBody>
        </p:sp>
        <p:sp>
          <p:nvSpPr>
            <p:cNvPr id="451" name="Google Shape;451;p59"/>
            <p:cNvSpPr/>
            <p:nvPr/>
          </p:nvSpPr>
          <p:spPr>
            <a:xfrm rot="2700000">
              <a:off x="2800290" y="477423"/>
              <a:ext cx="1265109" cy="1265109"/>
            </a:xfrm>
            <a:prstGeom prst="teardrop">
              <a:avLst>
                <a:gd name="adj" fmla="val 100000"/>
              </a:avLst>
            </a:prstGeom>
            <a:solidFill>
              <a:srgbClr val="6ADC00"/>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52" name="Google Shape;452;p59"/>
            <p:cNvSpPr/>
            <p:nvPr/>
          </p:nvSpPr>
          <p:spPr>
            <a:xfrm>
              <a:off x="2842615" y="519691"/>
              <a:ext cx="1181002" cy="1180795"/>
            </a:xfrm>
            <a:prstGeom prst="ellipse">
              <a:avLst/>
            </a:prstGeom>
            <a:solidFill>
              <a:srgbClr val="FFFF00">
                <a:alpha val="89411"/>
              </a:srgbClr>
            </a:solidFill>
            <a:ln w="26425" cap="flat" cmpd="sng">
              <a:solidFill>
                <a:srgbClr val="6ADC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53" name="Google Shape;453;p59"/>
            <p:cNvSpPr txBox="1"/>
            <p:nvPr/>
          </p:nvSpPr>
          <p:spPr>
            <a:xfrm>
              <a:off x="3011330"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Key risks from climate change</a:t>
              </a:r>
              <a:endParaRPr/>
            </a:p>
          </p:txBody>
        </p:sp>
        <p:sp>
          <p:nvSpPr>
            <p:cNvPr id="454" name="Google Shape;454;p59"/>
            <p:cNvSpPr/>
            <p:nvPr/>
          </p:nvSpPr>
          <p:spPr>
            <a:xfrm rot="2700000">
              <a:off x="1492887" y="477423"/>
              <a:ext cx="1265109" cy="1265109"/>
            </a:xfrm>
            <a:prstGeom prst="teardrop">
              <a:avLst>
                <a:gd name="adj" fmla="val 100000"/>
              </a:avLst>
            </a:prstGeom>
            <a:solidFill>
              <a:srgbClr val="FFAA06"/>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55" name="Google Shape;455;p59"/>
            <p:cNvSpPr/>
            <p:nvPr/>
          </p:nvSpPr>
          <p:spPr>
            <a:xfrm>
              <a:off x="1535212" y="519691"/>
              <a:ext cx="1181002" cy="1180795"/>
            </a:xfrm>
            <a:prstGeom prst="ellipse">
              <a:avLst/>
            </a:prstGeom>
            <a:solidFill>
              <a:schemeClr val="lt1">
                <a:alpha val="89411"/>
              </a:schemeClr>
            </a:solidFill>
            <a:ln w="26425" cap="flat" cmpd="sng">
              <a:solidFill>
                <a:srgbClr val="FFAA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56" name="Google Shape;456;p59"/>
            <p:cNvSpPr txBox="1"/>
            <p:nvPr/>
          </p:nvSpPr>
          <p:spPr>
            <a:xfrm>
              <a:off x="1703927"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Place &amp; purpose</a:t>
              </a:r>
              <a:endParaRPr/>
            </a:p>
          </p:txBody>
        </p:sp>
      </p:grpSp>
      <p:sp>
        <p:nvSpPr>
          <p:cNvPr id="457" name="Google Shape;457;p59"/>
          <p:cNvSpPr txBox="1"/>
          <p:nvPr/>
        </p:nvSpPr>
        <p:spPr>
          <a:xfrm>
            <a:off x="479775" y="2994075"/>
            <a:ext cx="8664300" cy="386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u="sng">
                <a:solidFill>
                  <a:schemeClr val="dk1"/>
                </a:solidFill>
                <a:latin typeface="Calibri"/>
                <a:ea typeface="Calibri"/>
                <a:cs typeface="Calibri"/>
                <a:sym typeface="Calibri"/>
              </a:rPr>
              <a:t>Impacts/challenges:</a:t>
            </a:r>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Heavy precipitation events are increasing in number and severity</a:t>
            </a:r>
            <a:endParaRPr sz="2400">
              <a:solidFill>
                <a:schemeClr val="dk1"/>
              </a:solidFill>
              <a:latin typeface="Calibri"/>
              <a:ea typeface="Calibri"/>
              <a:cs typeface="Calibri"/>
              <a:sym typeface="Calibri"/>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Increase in total runoff and peak streamflow during the winter and spring could lead to increased magnitude of flooding, which may lead to changes in vegetative species composition</a:t>
            </a:r>
            <a:endParaRPr sz="2400">
              <a:solidFill>
                <a:schemeClr val="dk1"/>
              </a:solidFill>
              <a:latin typeface="Calibri"/>
              <a:ea typeface="Calibri"/>
              <a:cs typeface="Calibri"/>
              <a:sym typeface="Calibri"/>
            </a:endParaRPr>
          </a:p>
          <a:p>
            <a:pPr marL="342900" marR="0" lvl="0" indent="-342900" algn="l" rtl="0">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Habitat suitability for wet bottomland forest may be reduced at the lowest elevations in the landscape, and slightly higher elevations may serve as refugia for this habitat type</a:t>
            </a:r>
            <a:endParaRPr sz="2400">
              <a:solidFill>
                <a:schemeClr val="dk1"/>
              </a:solidFill>
              <a:latin typeface="Calibri"/>
              <a:ea typeface="Calibri"/>
              <a:cs typeface="Calibri"/>
              <a:sym typeface="Calibri"/>
            </a:endParaRPr>
          </a:p>
        </p:txBody>
      </p:sp>
      <p:sp>
        <p:nvSpPr>
          <p:cNvPr id="458" name="Google Shape;458;p59"/>
          <p:cNvSpPr txBox="1">
            <a:spLocks noGrp="1"/>
          </p:cNvSpPr>
          <p:nvPr>
            <p:ph type="title"/>
          </p:nvPr>
        </p:nvSpPr>
        <p:spPr>
          <a:xfrm>
            <a:off x="457200" y="220031"/>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350"/>
              <a:buFont typeface="Candara"/>
              <a:buNone/>
            </a:pPr>
            <a:r>
              <a:rPr lang="en-US" sz="4200" i="0" u="none" strike="noStrike" cap="none"/>
              <a:t>Example story: </a:t>
            </a:r>
            <a:r>
              <a:rPr lang="en-US" sz="4200"/>
              <a:t>Bottomland Forest</a:t>
            </a:r>
            <a:endParaRPr sz="4200" i="0" u="none" strike="noStrike" cap="none"/>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63"/>
        <p:cNvGrpSpPr/>
        <p:nvPr/>
      </p:nvGrpSpPr>
      <p:grpSpPr>
        <a:xfrm>
          <a:off x="0" y="0"/>
          <a:ext cx="0" cy="0"/>
          <a:chOff x="0" y="0"/>
          <a:chExt cx="0" cy="0"/>
        </a:xfrm>
      </p:grpSpPr>
      <p:grpSp>
        <p:nvGrpSpPr>
          <p:cNvPr id="464" name="Google Shape;464;p60"/>
          <p:cNvGrpSpPr/>
          <p:nvPr/>
        </p:nvGrpSpPr>
        <p:grpSpPr>
          <a:xfrm>
            <a:off x="1847339" y="1055650"/>
            <a:ext cx="5449321" cy="1789134"/>
            <a:chOff x="1230874" y="215410"/>
            <a:chExt cx="5449321" cy="1789134"/>
          </a:xfrm>
        </p:grpSpPr>
        <p:sp>
          <p:nvSpPr>
            <p:cNvPr id="465" name="Google Shape;465;p60"/>
            <p:cNvSpPr/>
            <p:nvPr/>
          </p:nvSpPr>
          <p:spPr>
            <a:xfrm>
              <a:off x="5415107" y="477512"/>
              <a:ext cx="1265088" cy="1265153"/>
            </a:xfrm>
            <a:prstGeom prst="ellipse">
              <a:avLst/>
            </a:prstGeom>
            <a:solidFill>
              <a:srgbClr val="016C8B"/>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66" name="Google Shape;466;p60"/>
            <p:cNvSpPr/>
            <p:nvPr/>
          </p:nvSpPr>
          <p:spPr>
            <a:xfrm>
              <a:off x="5457421" y="519691"/>
              <a:ext cx="1181002" cy="1180795"/>
            </a:xfrm>
            <a:prstGeom prst="ellipse">
              <a:avLst/>
            </a:prstGeom>
            <a:solidFill>
              <a:schemeClr val="lt1">
                <a:alpha val="89411"/>
              </a:schemeClr>
            </a:solidFill>
            <a:ln w="26425" cap="flat" cmpd="sng">
              <a:solidFill>
                <a:srgbClr val="016C8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67" name="Google Shape;467;p60"/>
            <p:cNvSpPr txBox="1"/>
            <p:nvPr/>
          </p:nvSpPr>
          <p:spPr>
            <a:xfrm>
              <a:off x="5626136"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Outcomes &amp; Benefits</a:t>
              </a:r>
              <a:endParaRPr/>
            </a:p>
          </p:txBody>
        </p:sp>
        <p:sp>
          <p:nvSpPr>
            <p:cNvPr id="468" name="Google Shape;468;p60"/>
            <p:cNvSpPr/>
            <p:nvPr/>
          </p:nvSpPr>
          <p:spPr>
            <a:xfrm rot="2700000">
              <a:off x="4102268" y="477423"/>
              <a:ext cx="1265109" cy="1265109"/>
            </a:xfrm>
            <a:prstGeom prst="teardrop">
              <a:avLst>
                <a:gd name="adj" fmla="val 100000"/>
              </a:avLst>
            </a:prstGeom>
            <a:solidFill>
              <a:srgbClr val="01B342"/>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69" name="Google Shape;469;p60"/>
            <p:cNvSpPr/>
            <p:nvPr/>
          </p:nvSpPr>
          <p:spPr>
            <a:xfrm>
              <a:off x="4150018" y="519691"/>
              <a:ext cx="1181002" cy="1180795"/>
            </a:xfrm>
            <a:prstGeom prst="ellipse">
              <a:avLst/>
            </a:prstGeom>
            <a:solidFill>
              <a:srgbClr val="FFFF00"/>
            </a:solidFill>
            <a:ln w="26425" cap="flat" cmpd="sng">
              <a:solidFill>
                <a:srgbClr val="01B3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70" name="Google Shape;470;p60"/>
            <p:cNvSpPr txBox="1"/>
            <p:nvPr/>
          </p:nvSpPr>
          <p:spPr>
            <a:xfrm>
              <a:off x="4318733"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Adaptation actions to address key risks</a:t>
              </a:r>
              <a:endParaRPr/>
            </a:p>
          </p:txBody>
        </p:sp>
        <p:sp>
          <p:nvSpPr>
            <p:cNvPr id="471" name="Google Shape;471;p60"/>
            <p:cNvSpPr/>
            <p:nvPr/>
          </p:nvSpPr>
          <p:spPr>
            <a:xfrm rot="2700000">
              <a:off x="2800290" y="477423"/>
              <a:ext cx="1265109" cy="1265109"/>
            </a:xfrm>
            <a:prstGeom prst="teardrop">
              <a:avLst>
                <a:gd name="adj" fmla="val 100000"/>
              </a:avLst>
            </a:prstGeom>
            <a:solidFill>
              <a:srgbClr val="6ADC00"/>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72" name="Google Shape;472;p60"/>
            <p:cNvSpPr/>
            <p:nvPr/>
          </p:nvSpPr>
          <p:spPr>
            <a:xfrm>
              <a:off x="2842615" y="519691"/>
              <a:ext cx="1181002" cy="1180795"/>
            </a:xfrm>
            <a:prstGeom prst="ellipse">
              <a:avLst/>
            </a:prstGeom>
            <a:solidFill>
              <a:schemeClr val="lt1">
                <a:alpha val="89411"/>
              </a:schemeClr>
            </a:solidFill>
            <a:ln w="26425" cap="flat" cmpd="sng">
              <a:solidFill>
                <a:srgbClr val="6ADC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73" name="Google Shape;473;p60"/>
            <p:cNvSpPr txBox="1"/>
            <p:nvPr/>
          </p:nvSpPr>
          <p:spPr>
            <a:xfrm>
              <a:off x="3011330"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Key risks from climate change</a:t>
              </a:r>
              <a:endParaRPr/>
            </a:p>
          </p:txBody>
        </p:sp>
        <p:sp>
          <p:nvSpPr>
            <p:cNvPr id="474" name="Google Shape;474;p60"/>
            <p:cNvSpPr/>
            <p:nvPr/>
          </p:nvSpPr>
          <p:spPr>
            <a:xfrm rot="2700000">
              <a:off x="1492887" y="477423"/>
              <a:ext cx="1265109" cy="1265109"/>
            </a:xfrm>
            <a:prstGeom prst="teardrop">
              <a:avLst>
                <a:gd name="adj" fmla="val 100000"/>
              </a:avLst>
            </a:prstGeom>
            <a:solidFill>
              <a:srgbClr val="FFAA06"/>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75" name="Google Shape;475;p60"/>
            <p:cNvSpPr/>
            <p:nvPr/>
          </p:nvSpPr>
          <p:spPr>
            <a:xfrm>
              <a:off x="1535212" y="519691"/>
              <a:ext cx="1181002" cy="1180795"/>
            </a:xfrm>
            <a:prstGeom prst="ellipse">
              <a:avLst/>
            </a:prstGeom>
            <a:solidFill>
              <a:schemeClr val="lt1">
                <a:alpha val="89411"/>
              </a:schemeClr>
            </a:solidFill>
            <a:ln w="26425" cap="flat" cmpd="sng">
              <a:solidFill>
                <a:srgbClr val="FFAA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76" name="Google Shape;476;p60"/>
            <p:cNvSpPr txBox="1"/>
            <p:nvPr/>
          </p:nvSpPr>
          <p:spPr>
            <a:xfrm>
              <a:off x="1703927"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Place &amp; purpose</a:t>
              </a:r>
              <a:endParaRPr/>
            </a:p>
          </p:txBody>
        </p:sp>
      </p:grpSp>
      <p:sp>
        <p:nvSpPr>
          <p:cNvPr id="477" name="Google Shape;477;p60"/>
          <p:cNvSpPr txBox="1"/>
          <p:nvPr/>
        </p:nvSpPr>
        <p:spPr>
          <a:xfrm>
            <a:off x="457200" y="2600850"/>
            <a:ext cx="5844000" cy="386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u="sng">
                <a:solidFill>
                  <a:schemeClr val="dk1"/>
                </a:solidFill>
                <a:latin typeface="Calibri"/>
                <a:ea typeface="Calibri"/>
                <a:cs typeface="Calibri"/>
                <a:sym typeface="Calibri"/>
              </a:rPr>
              <a:t>Adaptation tactics:</a:t>
            </a:r>
            <a:endParaRPr/>
          </a:p>
          <a:p>
            <a:pPr marL="182880" marR="0" lvl="1" indent="-182880" algn="l" rtl="0">
              <a:spcBef>
                <a:spcPts val="1200"/>
              </a:spcBef>
              <a:spcAft>
                <a:spcPts val="0"/>
              </a:spcAft>
              <a:buClr>
                <a:srgbClr val="013645"/>
              </a:buClr>
              <a:buSzPts val="1400"/>
              <a:buFont typeface="Noto Sans Symbols"/>
              <a:buChar char="▪"/>
            </a:pPr>
            <a:r>
              <a:rPr lang="en-US" sz="2000">
                <a:solidFill>
                  <a:schemeClr val="dk1"/>
                </a:solidFill>
                <a:latin typeface="Calibri"/>
                <a:ea typeface="Calibri"/>
                <a:cs typeface="Calibri"/>
                <a:sym typeface="Calibri"/>
              </a:rPr>
              <a:t>Provide more productive wintering habitat for waterfowl not expected to migrate as far south, such as mallards, American black ducks, gadwalls, and wood ducks</a:t>
            </a:r>
            <a:endParaRPr sz="2000">
              <a:solidFill>
                <a:schemeClr val="dk1"/>
              </a:solidFill>
              <a:latin typeface="Calibri"/>
              <a:ea typeface="Calibri"/>
              <a:cs typeface="Calibri"/>
              <a:sym typeface="Calibri"/>
            </a:endParaRPr>
          </a:p>
          <a:p>
            <a:pPr marL="182880" marR="0" lvl="1" indent="-220980" algn="l" rtl="0">
              <a:spcBef>
                <a:spcPts val="12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Diversify the species composition and genetic stock of hardwood trees used for reforestation efforts, such as planting pin and willow oak seedlings from further south</a:t>
            </a:r>
            <a:endParaRPr sz="2000">
              <a:solidFill>
                <a:schemeClr val="dk1"/>
              </a:solidFill>
              <a:latin typeface="Calibri"/>
              <a:ea typeface="Calibri"/>
              <a:cs typeface="Calibri"/>
              <a:sym typeface="Calibri"/>
            </a:endParaRPr>
          </a:p>
          <a:p>
            <a:pPr marL="182880" marR="0" lvl="1" indent="-220980" algn="l" rtl="0">
              <a:spcBef>
                <a:spcPts val="12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Taking advantage of changes in hydrology to conduct controlled burns, tree stand improvements, and management for wetland diversity</a:t>
            </a:r>
            <a:endParaRPr sz="2000">
              <a:solidFill>
                <a:schemeClr val="dk1"/>
              </a:solidFill>
              <a:latin typeface="Calibri"/>
              <a:ea typeface="Calibri"/>
              <a:cs typeface="Calibri"/>
              <a:sym typeface="Calibri"/>
            </a:endParaRPr>
          </a:p>
        </p:txBody>
      </p:sp>
      <p:sp>
        <p:nvSpPr>
          <p:cNvPr id="478" name="Google Shape;478;p60"/>
          <p:cNvSpPr txBox="1">
            <a:spLocks noGrp="1"/>
          </p:cNvSpPr>
          <p:nvPr>
            <p:ph type="title"/>
          </p:nvPr>
        </p:nvSpPr>
        <p:spPr>
          <a:xfrm>
            <a:off x="457200" y="220031"/>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350"/>
              <a:buFont typeface="Candara"/>
              <a:buNone/>
            </a:pPr>
            <a:r>
              <a:rPr lang="en-US" sz="4200" i="0" u="none" strike="noStrike" cap="none"/>
              <a:t>Example story: </a:t>
            </a:r>
            <a:r>
              <a:rPr lang="en-US" sz="4200"/>
              <a:t>Bottomland Forest</a:t>
            </a:r>
            <a:endParaRPr sz="4200" i="0" u="none" strike="noStrike" cap="none"/>
          </a:p>
        </p:txBody>
      </p:sp>
      <p:pic>
        <p:nvPicPr>
          <p:cNvPr id="479" name="Google Shape;479;p60"/>
          <p:cNvPicPr preferRelativeResize="0"/>
          <p:nvPr/>
        </p:nvPicPr>
        <p:blipFill>
          <a:blip r:embed="rId3">
            <a:alphaModFix/>
          </a:blip>
          <a:stretch>
            <a:fillRect/>
          </a:stretch>
        </p:blipFill>
        <p:spPr>
          <a:xfrm>
            <a:off x="6453600" y="2997185"/>
            <a:ext cx="2482494" cy="370841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83"/>
        <p:cNvGrpSpPr/>
        <p:nvPr/>
      </p:nvGrpSpPr>
      <p:grpSpPr>
        <a:xfrm>
          <a:off x="0" y="0"/>
          <a:ext cx="0" cy="0"/>
          <a:chOff x="0" y="0"/>
          <a:chExt cx="0" cy="0"/>
        </a:xfrm>
      </p:grpSpPr>
      <p:grpSp>
        <p:nvGrpSpPr>
          <p:cNvPr id="484" name="Google Shape;484;p61"/>
          <p:cNvGrpSpPr/>
          <p:nvPr/>
        </p:nvGrpSpPr>
        <p:grpSpPr>
          <a:xfrm>
            <a:off x="1847339" y="1055650"/>
            <a:ext cx="5449321" cy="1789134"/>
            <a:chOff x="1230874" y="215410"/>
            <a:chExt cx="5449321" cy="1789134"/>
          </a:xfrm>
        </p:grpSpPr>
        <p:sp>
          <p:nvSpPr>
            <p:cNvPr id="485" name="Google Shape;485;p61"/>
            <p:cNvSpPr/>
            <p:nvPr/>
          </p:nvSpPr>
          <p:spPr>
            <a:xfrm>
              <a:off x="5415107" y="477512"/>
              <a:ext cx="1265088" cy="1265153"/>
            </a:xfrm>
            <a:prstGeom prst="ellipse">
              <a:avLst/>
            </a:prstGeom>
            <a:solidFill>
              <a:srgbClr val="016C8B"/>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86" name="Google Shape;486;p61"/>
            <p:cNvSpPr/>
            <p:nvPr/>
          </p:nvSpPr>
          <p:spPr>
            <a:xfrm>
              <a:off x="5457421" y="519691"/>
              <a:ext cx="1181002" cy="1180795"/>
            </a:xfrm>
            <a:prstGeom prst="ellipse">
              <a:avLst/>
            </a:prstGeom>
            <a:solidFill>
              <a:schemeClr val="lt1">
                <a:alpha val="89411"/>
              </a:schemeClr>
            </a:solidFill>
            <a:ln w="26425" cap="flat" cmpd="sng">
              <a:solidFill>
                <a:srgbClr val="016C8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87" name="Google Shape;487;p61"/>
            <p:cNvSpPr txBox="1"/>
            <p:nvPr/>
          </p:nvSpPr>
          <p:spPr>
            <a:xfrm>
              <a:off x="5626136"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Outcomes &amp; Benefits</a:t>
              </a:r>
              <a:endParaRPr/>
            </a:p>
          </p:txBody>
        </p:sp>
        <p:sp>
          <p:nvSpPr>
            <p:cNvPr id="488" name="Google Shape;488;p61"/>
            <p:cNvSpPr/>
            <p:nvPr/>
          </p:nvSpPr>
          <p:spPr>
            <a:xfrm rot="2700000">
              <a:off x="4102268" y="477423"/>
              <a:ext cx="1265109" cy="1265109"/>
            </a:xfrm>
            <a:prstGeom prst="teardrop">
              <a:avLst>
                <a:gd name="adj" fmla="val 100000"/>
              </a:avLst>
            </a:prstGeom>
            <a:solidFill>
              <a:srgbClr val="01B342"/>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89" name="Google Shape;489;p61"/>
            <p:cNvSpPr/>
            <p:nvPr/>
          </p:nvSpPr>
          <p:spPr>
            <a:xfrm>
              <a:off x="4150018" y="519691"/>
              <a:ext cx="1181002" cy="1180795"/>
            </a:xfrm>
            <a:prstGeom prst="ellipse">
              <a:avLst/>
            </a:prstGeom>
            <a:solidFill>
              <a:schemeClr val="lt1">
                <a:alpha val="89411"/>
              </a:schemeClr>
            </a:solidFill>
            <a:ln w="26425" cap="flat" cmpd="sng">
              <a:solidFill>
                <a:srgbClr val="01B3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90" name="Google Shape;490;p61"/>
            <p:cNvSpPr txBox="1"/>
            <p:nvPr/>
          </p:nvSpPr>
          <p:spPr>
            <a:xfrm>
              <a:off x="4318733"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Adaptation actions to address key risks</a:t>
              </a:r>
              <a:endParaRPr/>
            </a:p>
          </p:txBody>
        </p:sp>
        <p:sp>
          <p:nvSpPr>
            <p:cNvPr id="491" name="Google Shape;491;p61"/>
            <p:cNvSpPr/>
            <p:nvPr/>
          </p:nvSpPr>
          <p:spPr>
            <a:xfrm rot="2700000">
              <a:off x="2800290" y="477423"/>
              <a:ext cx="1265109" cy="1265109"/>
            </a:xfrm>
            <a:prstGeom prst="teardrop">
              <a:avLst>
                <a:gd name="adj" fmla="val 100000"/>
              </a:avLst>
            </a:prstGeom>
            <a:solidFill>
              <a:srgbClr val="6ADC00"/>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92" name="Google Shape;492;p61"/>
            <p:cNvSpPr/>
            <p:nvPr/>
          </p:nvSpPr>
          <p:spPr>
            <a:xfrm>
              <a:off x="2842615" y="519691"/>
              <a:ext cx="1181002" cy="1180795"/>
            </a:xfrm>
            <a:prstGeom prst="ellipse">
              <a:avLst/>
            </a:prstGeom>
            <a:solidFill>
              <a:schemeClr val="lt1">
                <a:alpha val="89411"/>
              </a:schemeClr>
            </a:solidFill>
            <a:ln w="26425" cap="flat" cmpd="sng">
              <a:solidFill>
                <a:srgbClr val="6ADC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93" name="Google Shape;493;p61"/>
            <p:cNvSpPr txBox="1"/>
            <p:nvPr/>
          </p:nvSpPr>
          <p:spPr>
            <a:xfrm>
              <a:off x="3011330"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Key risks from climate change</a:t>
              </a:r>
              <a:endParaRPr/>
            </a:p>
          </p:txBody>
        </p:sp>
        <p:sp>
          <p:nvSpPr>
            <p:cNvPr id="494" name="Google Shape;494;p61"/>
            <p:cNvSpPr/>
            <p:nvPr/>
          </p:nvSpPr>
          <p:spPr>
            <a:xfrm rot="2700000">
              <a:off x="1492887" y="477423"/>
              <a:ext cx="1265109" cy="1265109"/>
            </a:xfrm>
            <a:prstGeom prst="teardrop">
              <a:avLst>
                <a:gd name="adj" fmla="val 100000"/>
              </a:avLst>
            </a:prstGeom>
            <a:solidFill>
              <a:srgbClr val="FFAA06"/>
            </a:solidFill>
            <a:ln w="264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95" name="Google Shape;495;p61"/>
            <p:cNvSpPr/>
            <p:nvPr/>
          </p:nvSpPr>
          <p:spPr>
            <a:xfrm>
              <a:off x="1535212" y="519691"/>
              <a:ext cx="1181002" cy="1180795"/>
            </a:xfrm>
            <a:prstGeom prst="ellipse">
              <a:avLst/>
            </a:prstGeom>
            <a:solidFill>
              <a:schemeClr val="lt1">
                <a:alpha val="89411"/>
              </a:schemeClr>
            </a:solidFill>
            <a:ln w="26425" cap="flat" cmpd="sng">
              <a:solidFill>
                <a:srgbClr val="FFAA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96" name="Google Shape;496;p61"/>
            <p:cNvSpPr txBox="1"/>
            <p:nvPr/>
          </p:nvSpPr>
          <p:spPr>
            <a:xfrm>
              <a:off x="1703927" y="688408"/>
              <a:ext cx="843573" cy="843361"/>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dk1"/>
                </a:buClr>
                <a:buSzPts val="325"/>
                <a:buFont typeface="Candara"/>
                <a:buNone/>
              </a:pPr>
              <a:r>
                <a:rPr lang="en-US" sz="1300">
                  <a:solidFill>
                    <a:schemeClr val="dk1"/>
                  </a:solidFill>
                  <a:latin typeface="Candara"/>
                  <a:ea typeface="Candara"/>
                  <a:cs typeface="Candara"/>
                  <a:sym typeface="Candara"/>
                </a:rPr>
                <a:t>Place &amp; purpose</a:t>
              </a:r>
              <a:endParaRPr/>
            </a:p>
          </p:txBody>
        </p:sp>
      </p:grpSp>
      <p:sp>
        <p:nvSpPr>
          <p:cNvPr id="497" name="Google Shape;497;p61"/>
          <p:cNvSpPr txBox="1"/>
          <p:nvPr/>
        </p:nvSpPr>
        <p:spPr>
          <a:xfrm>
            <a:off x="457200" y="2752375"/>
            <a:ext cx="8100600" cy="378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u="sng">
                <a:solidFill>
                  <a:schemeClr val="dk1"/>
                </a:solidFill>
                <a:latin typeface="Calibri"/>
                <a:ea typeface="Calibri"/>
                <a:cs typeface="Calibri"/>
                <a:sym typeface="Calibri"/>
              </a:rPr>
              <a:t>Outcomes and benefits:</a:t>
            </a:r>
            <a:endParaRPr sz="2400" b="1" u="sng">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successful advancement of bottomland oaks above competing trees will serve as an indicator of success. </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Waterfowl will continue to access good quality habitat</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Bottomland oak vigor and regeneration will increase floral diversity and habitat resilience. </a:t>
            </a:r>
            <a:endParaRPr sz="2400">
              <a:solidFill>
                <a:schemeClr val="dk1"/>
              </a:solidFill>
              <a:latin typeface="Calibri"/>
              <a:ea typeface="Calibri"/>
              <a:cs typeface="Calibri"/>
              <a:sym typeface="Calibri"/>
            </a:endParaRPr>
          </a:p>
          <a:p>
            <a:pPr marL="457200" marR="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Species richness will be maintained or increase in the wetland sites.</a:t>
            </a:r>
            <a:endParaRPr sz="2400">
              <a:solidFill>
                <a:schemeClr val="dk1"/>
              </a:solidFill>
              <a:latin typeface="Calibri"/>
              <a:ea typeface="Calibri"/>
              <a:cs typeface="Calibri"/>
              <a:sym typeface="Calibri"/>
            </a:endParaRPr>
          </a:p>
          <a:p>
            <a:pPr marL="182880" marR="0" lvl="0" indent="-76200" algn="l" rtl="0">
              <a:spcBef>
                <a:spcPts val="1200"/>
              </a:spcBef>
              <a:spcAft>
                <a:spcPts val="0"/>
              </a:spcAft>
              <a:buClr>
                <a:srgbClr val="013645"/>
              </a:buClr>
              <a:buSzPts val="1680"/>
              <a:buFont typeface="Noto Sans Symbols"/>
              <a:buNone/>
            </a:pPr>
            <a:endParaRPr sz="2400">
              <a:solidFill>
                <a:schemeClr val="dk1"/>
              </a:solidFill>
              <a:latin typeface="Calibri"/>
              <a:ea typeface="Calibri"/>
              <a:cs typeface="Calibri"/>
              <a:sym typeface="Calibri"/>
            </a:endParaRPr>
          </a:p>
        </p:txBody>
      </p:sp>
      <p:sp>
        <p:nvSpPr>
          <p:cNvPr id="498" name="Google Shape;498;p61"/>
          <p:cNvSpPr txBox="1">
            <a:spLocks noGrp="1"/>
          </p:cNvSpPr>
          <p:nvPr>
            <p:ph type="title"/>
          </p:nvPr>
        </p:nvSpPr>
        <p:spPr>
          <a:xfrm>
            <a:off x="457200" y="220031"/>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350"/>
              <a:buFont typeface="Candara"/>
              <a:buNone/>
            </a:pPr>
            <a:r>
              <a:rPr lang="en-US" sz="4200" i="0" u="none" strike="noStrike" cap="none"/>
              <a:t>Example story: </a:t>
            </a:r>
            <a:r>
              <a:rPr lang="en-US" sz="4200"/>
              <a:t>Bottomland Forest</a:t>
            </a:r>
            <a:endParaRPr sz="4200" i="0" u="none" strike="noStrike" cap="none"/>
          </a:p>
        </p:txBody>
      </p:sp>
      <p:sp>
        <p:nvSpPr>
          <p:cNvPr id="499" name="Google Shape;499;p61"/>
          <p:cNvSpPr txBox="1"/>
          <p:nvPr/>
        </p:nvSpPr>
        <p:spPr>
          <a:xfrm>
            <a:off x="3868600" y="6345125"/>
            <a:ext cx="9144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2574A9"/>
                </a:solidFill>
              </a:rPr>
              <a:t>Read more at https://tinyurl.com/bottomlands</a:t>
            </a:r>
            <a:endParaRPr sz="1800" b="1">
              <a:solidFill>
                <a:srgbClr val="2574A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19"/>
        <p:cNvGrpSpPr/>
        <p:nvPr/>
      </p:nvGrpSpPr>
      <p:grpSpPr>
        <a:xfrm>
          <a:off x="0" y="0"/>
          <a:ext cx="0" cy="0"/>
          <a:chOff x="0" y="0"/>
          <a:chExt cx="0" cy="0"/>
        </a:xfrm>
      </p:grpSpPr>
      <p:pic>
        <p:nvPicPr>
          <p:cNvPr id="120" name="Google Shape;120;p18"/>
          <p:cNvPicPr preferRelativeResize="0"/>
          <p:nvPr/>
        </p:nvPicPr>
        <p:blipFill rotWithShape="1">
          <a:blip r:embed="rId3">
            <a:alphaModFix/>
          </a:blip>
          <a:srcRect l="24113" t="3651" r="40945" b="2174"/>
          <a:stretch/>
        </p:blipFill>
        <p:spPr>
          <a:xfrm>
            <a:off x="6666023" y="0"/>
            <a:ext cx="2558030" cy="5199798"/>
          </a:xfrm>
          <a:prstGeom prst="rect">
            <a:avLst/>
          </a:prstGeom>
          <a:noFill/>
          <a:ln>
            <a:noFill/>
          </a:ln>
        </p:spPr>
      </p:pic>
      <p:pic>
        <p:nvPicPr>
          <p:cNvPr id="121" name="Google Shape;121;p18"/>
          <p:cNvPicPr preferRelativeResize="0"/>
          <p:nvPr/>
        </p:nvPicPr>
        <p:blipFill rotWithShape="1">
          <a:blip r:embed="rId4">
            <a:alphaModFix/>
          </a:blip>
          <a:srcRect t="8854" b="15112"/>
          <a:stretch/>
        </p:blipFill>
        <p:spPr>
          <a:xfrm>
            <a:off x="4746497" y="-9525"/>
            <a:ext cx="2368678" cy="5210175"/>
          </a:xfrm>
          <a:prstGeom prst="rect">
            <a:avLst/>
          </a:prstGeom>
          <a:noFill/>
          <a:ln>
            <a:noFill/>
          </a:ln>
        </p:spPr>
      </p:pic>
      <p:sp>
        <p:nvSpPr>
          <p:cNvPr id="122" name="Google Shape;122;p18"/>
          <p:cNvSpPr/>
          <p:nvPr/>
        </p:nvSpPr>
        <p:spPr>
          <a:xfrm>
            <a:off x="0" y="5199797"/>
            <a:ext cx="9144000" cy="1658203"/>
          </a:xfrm>
          <a:prstGeom prst="rect">
            <a:avLst/>
          </a:prstGeom>
          <a:solidFill>
            <a:srgbClr val="025168"/>
          </a:solidFill>
          <a:ln>
            <a:noFill/>
          </a:ln>
          <a:effectLst>
            <a:outerShdw blurRad="63500" dist="38100" dir="5400000" algn="t" rotWithShape="0">
              <a:srgbClr val="000000">
                <a:alpha val="39215"/>
              </a:srgbClr>
            </a:outerShdw>
          </a:effectLst>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262626"/>
              </a:buClr>
              <a:buSzPts val="275"/>
              <a:buFont typeface="Calibri"/>
              <a:buNone/>
            </a:pPr>
            <a:r>
              <a:rPr lang="en-US" sz="1100" b="0" i="0" u="none" strike="noStrike" cap="none">
                <a:solidFill>
                  <a:srgbClr val="262626"/>
                </a:solidFill>
                <a:latin typeface="Calibri"/>
                <a:ea typeface="Calibri"/>
                <a:cs typeface="Calibri"/>
                <a:sym typeface="Calibri"/>
              </a:rPr>
              <a:t> </a:t>
            </a:r>
            <a:endParaRPr/>
          </a:p>
        </p:txBody>
      </p:sp>
      <p:sp>
        <p:nvSpPr>
          <p:cNvPr id="123" name="Google Shape;123;p18"/>
          <p:cNvSpPr txBox="1"/>
          <p:nvPr/>
        </p:nvSpPr>
        <p:spPr>
          <a:xfrm>
            <a:off x="0" y="5310481"/>
            <a:ext cx="9144000"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900"/>
              <a:buFont typeface="Candara"/>
              <a:buNone/>
            </a:pPr>
            <a:r>
              <a:rPr lang="en-US" sz="3600" b="1" i="0" u="sng" strike="noStrike" cap="none">
                <a:solidFill>
                  <a:schemeClr val="lt1"/>
                </a:solidFill>
                <a:latin typeface="Candara"/>
                <a:ea typeface="Candara"/>
                <a:cs typeface="Candara"/>
                <a:sym typeface="Candara"/>
              </a:rPr>
              <a:t>Step 5</a:t>
            </a:r>
            <a:r>
              <a:rPr lang="en-US" sz="3600" b="0" i="0" u="none" strike="noStrike" cap="none">
                <a:solidFill>
                  <a:schemeClr val="lt1"/>
                </a:solidFill>
                <a:latin typeface="Candara"/>
                <a:ea typeface="Candara"/>
                <a:cs typeface="Candara"/>
                <a:sym typeface="Candara"/>
              </a:rPr>
              <a:t>: MONITOR and evaluate effectiveness of implemented actions.</a:t>
            </a:r>
            <a:endParaRPr/>
          </a:p>
          <a:p>
            <a:pPr marL="0" marR="0" lvl="0" indent="0" algn="ctr" rtl="0">
              <a:spcBef>
                <a:spcPts val="0"/>
              </a:spcBef>
              <a:spcAft>
                <a:spcPts val="0"/>
              </a:spcAft>
              <a:buClr>
                <a:schemeClr val="dk1"/>
              </a:buClr>
              <a:buSzPts val="3600"/>
              <a:buFont typeface="Calibri"/>
              <a:buNone/>
            </a:pPr>
            <a:endParaRPr sz="3600" b="0" i="0" u="none" strike="noStrike" cap="none">
              <a:solidFill>
                <a:schemeClr val="lt1"/>
              </a:solidFill>
              <a:latin typeface="Candara"/>
              <a:ea typeface="Candara"/>
              <a:cs typeface="Candara"/>
              <a:sym typeface="Candara"/>
            </a:endParaRPr>
          </a:p>
        </p:txBody>
      </p:sp>
      <p:pic>
        <p:nvPicPr>
          <p:cNvPr id="124" name="Google Shape;124;p18"/>
          <p:cNvPicPr preferRelativeResize="0"/>
          <p:nvPr/>
        </p:nvPicPr>
        <p:blipFill rotWithShape="1">
          <a:blip r:embed="rId5">
            <a:alphaModFix/>
          </a:blip>
          <a:srcRect t="10594"/>
          <a:stretch/>
        </p:blipFill>
        <p:spPr>
          <a:xfrm>
            <a:off x="2471881" y="0"/>
            <a:ext cx="2291001" cy="5199798"/>
          </a:xfrm>
          <a:prstGeom prst="rect">
            <a:avLst/>
          </a:prstGeom>
          <a:noFill/>
          <a:ln>
            <a:noFill/>
          </a:ln>
        </p:spPr>
      </p:pic>
      <p:pic>
        <p:nvPicPr>
          <p:cNvPr id="125" name="Google Shape;125;p18"/>
          <p:cNvPicPr preferRelativeResize="0"/>
          <p:nvPr/>
        </p:nvPicPr>
        <p:blipFill rotWithShape="1">
          <a:blip r:embed="rId6">
            <a:alphaModFix/>
          </a:blip>
          <a:srcRect t="10269"/>
          <a:stretch/>
        </p:blipFill>
        <p:spPr>
          <a:xfrm>
            <a:off x="0" y="-19051"/>
            <a:ext cx="2530059" cy="5218847"/>
          </a:xfrm>
          <a:prstGeom prst="rect">
            <a:avLst/>
          </a:prstGeom>
          <a:noFill/>
          <a:ln>
            <a:noFill/>
          </a:ln>
        </p:spPr>
      </p:pic>
      <p:sp>
        <p:nvSpPr>
          <p:cNvPr id="126" name="Google Shape;126;p18"/>
          <p:cNvSpPr txBox="1"/>
          <p:nvPr/>
        </p:nvSpPr>
        <p:spPr>
          <a:xfrm>
            <a:off x="80053" y="1641484"/>
            <a:ext cx="9144000" cy="267096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2200"/>
              <a:buFont typeface="Candara"/>
              <a:buNone/>
            </a:pPr>
            <a:r>
              <a:rPr lang="en-US" sz="8800" b="1" i="1" u="none" strike="noStrike" cap="none">
                <a:solidFill>
                  <a:srgbClr val="FFFFFF"/>
                </a:solidFill>
                <a:latin typeface="Candara"/>
                <a:ea typeface="Candara"/>
                <a:cs typeface="Candara"/>
                <a:sym typeface="Candara"/>
              </a:rPr>
              <a:t>BRIEF </a:t>
            </a:r>
            <a:br>
              <a:rPr lang="en-US" sz="8800" b="1" i="1" u="none" strike="noStrike" cap="none">
                <a:solidFill>
                  <a:srgbClr val="FFFFFF"/>
                </a:solidFill>
                <a:latin typeface="Candara"/>
                <a:ea typeface="Candara"/>
                <a:cs typeface="Candara"/>
                <a:sym typeface="Candara"/>
              </a:rPr>
            </a:br>
            <a:r>
              <a:rPr lang="en-US" sz="8800" b="1" i="1" u="none" strike="noStrike" cap="none">
                <a:solidFill>
                  <a:srgbClr val="FFFFFF"/>
                </a:solidFill>
                <a:latin typeface="Candara"/>
                <a:ea typeface="Candara"/>
                <a:cs typeface="Candara"/>
                <a:sym typeface="Candara"/>
              </a:rPr>
              <a:t>RE-CAP</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10"/>
        <p:cNvGrpSpPr/>
        <p:nvPr/>
      </p:nvGrpSpPr>
      <p:grpSpPr>
        <a:xfrm>
          <a:off x="0" y="0"/>
          <a:ext cx="0" cy="0"/>
          <a:chOff x="0" y="0"/>
          <a:chExt cx="0" cy="0"/>
        </a:xfrm>
      </p:grpSpPr>
      <p:sp>
        <p:nvSpPr>
          <p:cNvPr id="511" name="Google Shape;511;p63"/>
          <p:cNvSpPr txBox="1">
            <a:spLocks noGrp="1"/>
          </p:cNvSpPr>
          <p:nvPr>
            <p:ph type="title"/>
          </p:nvPr>
        </p:nvSpPr>
        <p:spPr>
          <a:xfrm>
            <a:off x="457200" y="488972"/>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a:t>Next week: Special Session!</a:t>
            </a:r>
            <a:endParaRPr sz="5400"/>
          </a:p>
        </p:txBody>
      </p:sp>
      <p:sp>
        <p:nvSpPr>
          <p:cNvPr id="512" name="Google Shape;512;p63"/>
          <p:cNvSpPr txBox="1">
            <a:spLocks noGrp="1"/>
          </p:cNvSpPr>
          <p:nvPr>
            <p:ph type="body" idx="1"/>
          </p:nvPr>
        </p:nvSpPr>
        <p:spPr>
          <a:xfrm>
            <a:off x="457200" y="1957892"/>
            <a:ext cx="8229600" cy="451910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t>You are the stars! </a:t>
            </a:r>
            <a:endParaRPr/>
          </a:p>
          <a:p>
            <a:pPr marL="228600" lvl="0" indent="-228600" algn="l" rtl="0">
              <a:lnSpc>
                <a:spcPct val="90000"/>
              </a:lnSpc>
              <a:spcBef>
                <a:spcPts val="1200"/>
              </a:spcBef>
              <a:spcAft>
                <a:spcPts val="0"/>
              </a:spcAft>
              <a:buClr>
                <a:schemeClr val="accent2"/>
              </a:buClr>
              <a:buSzPts val="2800"/>
              <a:buChar char="•"/>
            </a:pPr>
            <a:r>
              <a:rPr lang="en-US" sz="2800" b="1">
                <a:solidFill>
                  <a:schemeClr val="accent2"/>
                </a:solidFill>
              </a:rPr>
              <a:t>You will be given a 5 minute slot to share your story</a:t>
            </a:r>
            <a:r>
              <a:rPr lang="en-US" sz="2800"/>
              <a:t>. </a:t>
            </a:r>
            <a:endParaRPr/>
          </a:p>
          <a:p>
            <a:pPr marL="228600" lvl="0" indent="-228600" algn="l" rtl="0">
              <a:lnSpc>
                <a:spcPct val="90000"/>
              </a:lnSpc>
              <a:spcBef>
                <a:spcPts val="1200"/>
              </a:spcBef>
              <a:spcAft>
                <a:spcPts val="0"/>
              </a:spcAft>
              <a:buClr>
                <a:schemeClr val="dk1"/>
              </a:buClr>
              <a:buSzPts val="2800"/>
              <a:buChar char="•"/>
            </a:pPr>
            <a:r>
              <a:rPr lang="en-US" sz="2800"/>
              <a:t>If you cannot attend the final class, send us your slides along with a recorded presentation </a:t>
            </a:r>
            <a:endParaRPr/>
          </a:p>
        </p:txBody>
      </p:sp>
      <p:sp>
        <p:nvSpPr>
          <p:cNvPr id="513" name="Google Shape;513;p63"/>
          <p:cNvSpPr/>
          <p:nvPr/>
        </p:nvSpPr>
        <p:spPr>
          <a:xfrm>
            <a:off x="369218" y="4797911"/>
            <a:ext cx="8405564" cy="2572374"/>
          </a:xfrm>
          <a:prstGeom prst="roundRect">
            <a:avLst>
              <a:gd name="adj" fmla="val 16667"/>
            </a:avLst>
          </a:prstGeom>
          <a:solidFill>
            <a:srgbClr val="BBD6EE"/>
          </a:solidFill>
          <a:ln>
            <a:noFill/>
          </a:ln>
        </p:spPr>
        <p:txBody>
          <a:bodyPr spcFirstLastPara="1" wrap="square" lIns="274300" tIns="91425" rIns="274300" bIns="45700" anchor="t" anchorCtr="0">
            <a:noAutofit/>
          </a:bodyPr>
          <a:lstStyle/>
          <a:p>
            <a:pPr marL="0" marR="0" lvl="0" indent="0" algn="l" rtl="0">
              <a:spcBef>
                <a:spcPts val="0"/>
              </a:spcBef>
              <a:spcAft>
                <a:spcPts val="0"/>
              </a:spcAft>
              <a:buNone/>
            </a:pPr>
            <a:r>
              <a:rPr lang="en-US" sz="3200">
                <a:solidFill>
                  <a:schemeClr val="lt1"/>
                </a:solidFill>
                <a:latin typeface="Candara"/>
                <a:ea typeface="Candara"/>
                <a:cs typeface="Candara"/>
                <a:sym typeface="Candara"/>
              </a:rPr>
              <a:t>Be creative!  What’s your future vision, and how will adaptation help you get there?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17"/>
        <p:cNvGrpSpPr/>
        <p:nvPr/>
      </p:nvGrpSpPr>
      <p:grpSpPr>
        <a:xfrm>
          <a:off x="0" y="0"/>
          <a:ext cx="0" cy="0"/>
          <a:chOff x="0" y="0"/>
          <a:chExt cx="0" cy="0"/>
        </a:xfrm>
      </p:grpSpPr>
      <p:sp>
        <p:nvSpPr>
          <p:cNvPr id="518" name="Google Shape;518;p64"/>
          <p:cNvSpPr txBox="1">
            <a:spLocks noGrp="1"/>
          </p:cNvSpPr>
          <p:nvPr>
            <p:ph type="title"/>
          </p:nvPr>
        </p:nvSpPr>
        <p:spPr>
          <a:xfrm>
            <a:off x="457200" y="190231"/>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a:t>Poster Time!</a:t>
            </a:r>
            <a:endParaRPr sz="5400"/>
          </a:p>
        </p:txBody>
      </p:sp>
      <p:pic>
        <p:nvPicPr>
          <p:cNvPr id="519" name="Google Shape;519;p64" descr="Image result for bob ross"/>
          <p:cNvPicPr preferRelativeResize="0"/>
          <p:nvPr/>
        </p:nvPicPr>
        <p:blipFill rotWithShape="1">
          <a:blip r:embed="rId3">
            <a:alphaModFix/>
          </a:blip>
          <a:srcRect/>
          <a:stretch/>
        </p:blipFill>
        <p:spPr>
          <a:xfrm>
            <a:off x="3876671" y="1538196"/>
            <a:ext cx="4810129" cy="3357470"/>
          </a:xfrm>
          <a:prstGeom prst="rect">
            <a:avLst/>
          </a:prstGeom>
          <a:noFill/>
          <a:ln>
            <a:noFill/>
          </a:ln>
        </p:spPr>
      </p:pic>
      <p:pic>
        <p:nvPicPr>
          <p:cNvPr id="520" name="Google Shape;520;p64" descr="Image result for forest map"/>
          <p:cNvPicPr preferRelativeResize="0"/>
          <p:nvPr/>
        </p:nvPicPr>
        <p:blipFill rotWithShape="1">
          <a:blip r:embed="rId4">
            <a:alphaModFix/>
          </a:blip>
          <a:srcRect/>
          <a:stretch/>
        </p:blipFill>
        <p:spPr>
          <a:xfrm>
            <a:off x="291993" y="2529204"/>
            <a:ext cx="4783508" cy="3381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25"/>
        <p:cNvGrpSpPr/>
        <p:nvPr/>
      </p:nvGrpSpPr>
      <p:grpSpPr>
        <a:xfrm>
          <a:off x="0" y="0"/>
          <a:ext cx="0" cy="0"/>
          <a:chOff x="0" y="0"/>
          <a:chExt cx="0" cy="0"/>
        </a:xfrm>
      </p:grpSpPr>
      <p:sp>
        <p:nvSpPr>
          <p:cNvPr id="526" name="Google Shape;526;p65"/>
          <p:cNvSpPr txBox="1">
            <a:spLocks noGrp="1"/>
          </p:cNvSpPr>
          <p:nvPr>
            <p:ph type="title"/>
          </p:nvPr>
        </p:nvSpPr>
        <p:spPr>
          <a:xfrm>
            <a:off x="0" y="228600"/>
            <a:ext cx="9144000" cy="838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000"/>
              <a:buFont typeface="Candara"/>
              <a:buNone/>
            </a:pPr>
            <a:r>
              <a:rPr lang="en-US" sz="4000" i="0" u="none" strike="noStrike" cap="none"/>
              <a:t>Template Slide #1 </a:t>
            </a:r>
            <a:br>
              <a:rPr lang="en-US" sz="4000" i="0" u="none" strike="noStrike" cap="none"/>
            </a:br>
            <a:r>
              <a:rPr lang="en-US" sz="4000" i="0" u="none" strike="noStrike" cap="none"/>
              <a:t>(replace with your name location)</a:t>
            </a:r>
            <a:endParaRPr sz="4000" i="0" u="none" strike="noStrike" cap="none"/>
          </a:p>
        </p:txBody>
      </p:sp>
      <p:sp>
        <p:nvSpPr>
          <p:cNvPr id="527" name="Google Shape;527;p65"/>
          <p:cNvSpPr/>
          <p:nvPr/>
        </p:nvSpPr>
        <p:spPr>
          <a:xfrm>
            <a:off x="4805376" y="1387735"/>
            <a:ext cx="4070555" cy="24768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50"/>
              <a:buFont typeface="Calibri"/>
              <a:buNone/>
            </a:pPr>
            <a:r>
              <a:rPr lang="en-US" sz="1800">
                <a:solidFill>
                  <a:schemeClr val="lt1"/>
                </a:solidFill>
                <a:latin typeface="Calibri"/>
                <a:ea typeface="Calibri"/>
                <a:cs typeface="Calibri"/>
                <a:sym typeface="Calibri"/>
              </a:rPr>
              <a:t>Delete this box and insert a picture or map here</a:t>
            </a:r>
            <a:endParaRPr/>
          </a:p>
        </p:txBody>
      </p:sp>
      <p:sp>
        <p:nvSpPr>
          <p:cNvPr id="528" name="Google Shape;528;p65"/>
          <p:cNvSpPr/>
          <p:nvPr/>
        </p:nvSpPr>
        <p:spPr>
          <a:xfrm>
            <a:off x="344129" y="2078181"/>
            <a:ext cx="4149213" cy="4676301"/>
          </a:xfrm>
          <a:prstGeom prst="rect">
            <a:avLst/>
          </a:prstGeom>
          <a:solidFill>
            <a:srgbClr val="F5F4F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500"/>
              <a:buFont typeface="Calibri"/>
              <a:buNone/>
            </a:pPr>
            <a:r>
              <a:rPr lang="en-US" sz="2000" b="1">
                <a:solidFill>
                  <a:schemeClr val="dk1"/>
                </a:solidFill>
                <a:latin typeface="Calibri"/>
                <a:ea typeface="Calibri"/>
                <a:cs typeface="Calibri"/>
                <a:sym typeface="Calibri"/>
              </a:rPr>
              <a:t>Project: Place &amp; Purpose</a:t>
            </a:r>
            <a:endParaRPr/>
          </a:p>
          <a:p>
            <a:pPr marL="0" marR="0" lvl="0" indent="0" algn="ctr" rtl="0">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Tell us the key info about your place! </a:t>
            </a:r>
            <a:endParaRPr/>
          </a:p>
          <a:p>
            <a:pPr marL="285750" marR="0" lvl="0" indent="-285750" algn="l" rtl="0">
              <a:spcBef>
                <a:spcPts val="0"/>
              </a:spcBef>
              <a:spcAft>
                <a:spcPts val="0"/>
              </a:spcAft>
              <a:buClr>
                <a:schemeClr val="dk1"/>
              </a:buClr>
              <a:buSzPts val="2000"/>
              <a:buFont typeface="Candara"/>
              <a:buChar char="-"/>
            </a:pPr>
            <a:r>
              <a:rPr lang="en-US" sz="2000">
                <a:solidFill>
                  <a:schemeClr val="dk1"/>
                </a:solidFill>
                <a:latin typeface="Calibri"/>
                <a:ea typeface="Calibri"/>
                <a:cs typeface="Calibri"/>
                <a:sym typeface="Calibri"/>
              </a:rPr>
              <a:t>Tell us the major management goals that relate to your story</a:t>
            </a:r>
            <a:endParaRPr/>
          </a:p>
          <a:p>
            <a:pPr marL="285750" marR="0" lvl="0" indent="-285750" algn="l" rtl="0">
              <a:spcBef>
                <a:spcPts val="0"/>
              </a:spcBef>
              <a:spcAft>
                <a:spcPts val="0"/>
              </a:spcAft>
              <a:buClr>
                <a:schemeClr val="dk1"/>
              </a:buClr>
              <a:buSzPts val="1800"/>
              <a:buFont typeface="Candara"/>
              <a:buNone/>
            </a:pPr>
            <a:endParaRPr sz="1800">
              <a:solidFill>
                <a:schemeClr val="dk1"/>
              </a:solidFill>
              <a:latin typeface="Calibri"/>
              <a:ea typeface="Calibri"/>
              <a:cs typeface="Calibri"/>
              <a:sym typeface="Calibri"/>
            </a:endParaRPr>
          </a:p>
        </p:txBody>
      </p:sp>
      <p:sp>
        <p:nvSpPr>
          <p:cNvPr id="529" name="Google Shape;529;p65"/>
          <p:cNvSpPr/>
          <p:nvPr/>
        </p:nvSpPr>
        <p:spPr>
          <a:xfrm>
            <a:off x="344128" y="1387736"/>
            <a:ext cx="4149213" cy="544620"/>
          </a:xfrm>
          <a:prstGeom prst="rect">
            <a:avLst/>
          </a:prstGeom>
          <a:solidFill>
            <a:srgbClr val="FFF8E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Audience: who’s your target?</a:t>
            </a:r>
            <a:endParaRPr sz="1800">
              <a:solidFill>
                <a:schemeClr val="dk1"/>
              </a:solidFill>
              <a:latin typeface="Calibri"/>
              <a:ea typeface="Calibri"/>
              <a:cs typeface="Calibri"/>
              <a:sym typeface="Calibri"/>
            </a:endParaRPr>
          </a:p>
        </p:txBody>
      </p:sp>
      <p:sp>
        <p:nvSpPr>
          <p:cNvPr id="530" name="Google Shape;530;p65"/>
          <p:cNvSpPr/>
          <p:nvPr/>
        </p:nvSpPr>
        <p:spPr>
          <a:xfrm>
            <a:off x="4805375" y="3998206"/>
            <a:ext cx="4070555" cy="2664264"/>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50"/>
              <a:buFont typeface="Calibri"/>
              <a:buNone/>
            </a:pPr>
            <a:r>
              <a:rPr lang="en-US" sz="1800">
                <a:solidFill>
                  <a:schemeClr val="lt1"/>
                </a:solidFill>
                <a:latin typeface="Calibri"/>
                <a:ea typeface="Calibri"/>
                <a:cs typeface="Calibri"/>
                <a:sym typeface="Calibri"/>
              </a:rPr>
              <a:t>Delete this box and insert a picture or map here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34"/>
        <p:cNvGrpSpPr/>
        <p:nvPr/>
      </p:nvGrpSpPr>
      <p:grpSpPr>
        <a:xfrm>
          <a:off x="0" y="0"/>
          <a:ext cx="0" cy="0"/>
          <a:chOff x="0" y="0"/>
          <a:chExt cx="0" cy="0"/>
        </a:xfrm>
      </p:grpSpPr>
      <p:sp>
        <p:nvSpPr>
          <p:cNvPr id="535" name="Google Shape;535;p66"/>
          <p:cNvSpPr txBox="1">
            <a:spLocks noGrp="1"/>
          </p:cNvSpPr>
          <p:nvPr>
            <p:ph type="title"/>
          </p:nvPr>
        </p:nvSpPr>
        <p:spPr>
          <a:xfrm>
            <a:off x="457200" y="616846"/>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Template Slide #2: Climate Change Impacts, Challenges, Opportunities </a:t>
            </a:r>
            <a:endParaRPr sz="3959"/>
          </a:p>
        </p:txBody>
      </p:sp>
      <p:sp>
        <p:nvSpPr>
          <p:cNvPr id="536" name="Google Shape;536;p66"/>
          <p:cNvSpPr/>
          <p:nvPr/>
        </p:nvSpPr>
        <p:spPr>
          <a:xfrm>
            <a:off x="344129" y="2294626"/>
            <a:ext cx="8583560" cy="4401141"/>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Climate Change Impacts or Opportunities</a:t>
            </a:r>
            <a:endParaRPr/>
          </a:p>
          <a:p>
            <a:pPr marL="0" marR="0" lvl="0" indent="0" algn="ctr" rtl="0">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 Tell us 2-4 impacts or opportunities that are </a:t>
            </a:r>
            <a:r>
              <a:rPr lang="en-US" sz="2000" b="1">
                <a:solidFill>
                  <a:schemeClr val="dk1"/>
                </a:solidFill>
                <a:latin typeface="Calibri"/>
                <a:ea typeface="Calibri"/>
                <a:cs typeface="Calibri"/>
                <a:sym typeface="Calibri"/>
              </a:rPr>
              <a:t>most important </a:t>
            </a:r>
            <a:r>
              <a:rPr lang="en-US" sz="2000">
                <a:solidFill>
                  <a:schemeClr val="dk1"/>
                </a:solidFill>
                <a:latin typeface="Calibri"/>
                <a:ea typeface="Calibri"/>
                <a:cs typeface="Calibri"/>
                <a:sym typeface="Calibri"/>
              </a:rPr>
              <a:t>for this project and for your story. </a:t>
            </a:r>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41"/>
        <p:cNvGrpSpPr/>
        <p:nvPr/>
      </p:nvGrpSpPr>
      <p:grpSpPr>
        <a:xfrm>
          <a:off x="0" y="0"/>
          <a:ext cx="0" cy="0"/>
          <a:chOff x="0" y="0"/>
          <a:chExt cx="0" cy="0"/>
        </a:xfrm>
      </p:grpSpPr>
      <p:sp>
        <p:nvSpPr>
          <p:cNvPr id="542" name="Google Shape;542;p67"/>
          <p:cNvSpPr txBox="1">
            <a:spLocks noGrp="1"/>
          </p:cNvSpPr>
          <p:nvPr>
            <p:ph type="title"/>
          </p:nvPr>
        </p:nvSpPr>
        <p:spPr>
          <a:xfrm>
            <a:off x="-78658" y="263105"/>
            <a:ext cx="9144000" cy="838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25168"/>
              </a:buClr>
              <a:buSzPts val="1200"/>
              <a:buFont typeface="Candara"/>
              <a:buNone/>
            </a:pPr>
            <a:r>
              <a:rPr lang="en-US" sz="4800" i="0" u="none" strike="noStrike" cap="none"/>
              <a:t>Template Slide #3 Adaptation actions</a:t>
            </a:r>
            <a:endParaRPr sz="4800" i="0" u="none" strike="noStrike" cap="none"/>
          </a:p>
        </p:txBody>
      </p:sp>
      <p:sp>
        <p:nvSpPr>
          <p:cNvPr id="543" name="Google Shape;543;p67"/>
          <p:cNvSpPr/>
          <p:nvPr/>
        </p:nvSpPr>
        <p:spPr>
          <a:xfrm>
            <a:off x="344129" y="1347019"/>
            <a:ext cx="4149213" cy="53487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500"/>
              <a:buFont typeface="Calibri"/>
              <a:buNone/>
            </a:pPr>
            <a:r>
              <a:rPr lang="en-US" sz="2000">
                <a:solidFill>
                  <a:schemeClr val="dk1"/>
                </a:solidFill>
                <a:latin typeface="Calibri"/>
                <a:ea typeface="Calibri"/>
                <a:cs typeface="Calibri"/>
                <a:sym typeface="Calibri"/>
              </a:rPr>
              <a:t>Adaptation Tactics</a:t>
            </a:r>
            <a:endParaRPr sz="20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ndara"/>
              <a:buChar char="-"/>
            </a:pPr>
            <a:r>
              <a:rPr lang="en-US" sz="2000">
                <a:solidFill>
                  <a:schemeClr val="dk1"/>
                </a:solidFill>
                <a:latin typeface="Calibri"/>
                <a:ea typeface="Calibri"/>
                <a:cs typeface="Calibri"/>
                <a:sym typeface="Calibri"/>
              </a:rPr>
              <a:t>What are the adaptation actions that will help you address your key climate impacts?</a:t>
            </a:r>
            <a:endParaRPr/>
          </a:p>
          <a:p>
            <a:pPr marL="285750" marR="0" lvl="0" indent="-285750" algn="l" rtl="0">
              <a:spcBef>
                <a:spcPts val="0"/>
              </a:spcBef>
              <a:spcAft>
                <a:spcPts val="0"/>
              </a:spcAft>
              <a:buClr>
                <a:schemeClr val="dk1"/>
              </a:buClr>
              <a:buSzPts val="2000"/>
              <a:buFont typeface="Candara"/>
              <a:buChar char="-"/>
            </a:pPr>
            <a:r>
              <a:rPr lang="en-US" sz="2000">
                <a:solidFill>
                  <a:schemeClr val="dk1"/>
                </a:solidFill>
                <a:latin typeface="Calibri"/>
                <a:ea typeface="Calibri"/>
                <a:cs typeface="Calibri"/>
                <a:sym typeface="Calibri"/>
              </a:rPr>
              <a:t>What about these ideas is new/different from the “business as usual” management approach?</a:t>
            </a:r>
            <a:endParaRPr/>
          </a:p>
          <a:p>
            <a:pPr marL="285750" marR="0" lvl="0" indent="-285750" algn="l" rtl="0">
              <a:spcBef>
                <a:spcPts val="0"/>
              </a:spcBef>
              <a:spcAft>
                <a:spcPts val="0"/>
              </a:spcAft>
              <a:buClr>
                <a:schemeClr val="dk1"/>
              </a:buClr>
              <a:buSzPts val="2000"/>
              <a:buFont typeface="Candara"/>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ndara"/>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ndara"/>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ndara"/>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ndara"/>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ndara"/>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ndara"/>
              <a:buNone/>
            </a:pPr>
            <a:endParaRPr sz="1800">
              <a:solidFill>
                <a:schemeClr val="dk1"/>
              </a:solidFill>
              <a:latin typeface="Calibri"/>
              <a:ea typeface="Calibri"/>
              <a:cs typeface="Calibri"/>
              <a:sym typeface="Calibri"/>
            </a:endParaRPr>
          </a:p>
        </p:txBody>
      </p:sp>
      <p:sp>
        <p:nvSpPr>
          <p:cNvPr id="544" name="Google Shape;544;p67"/>
          <p:cNvSpPr/>
          <p:nvPr/>
        </p:nvSpPr>
        <p:spPr>
          <a:xfrm>
            <a:off x="4805376" y="1200371"/>
            <a:ext cx="4070555" cy="2664264"/>
          </a:xfrm>
          <a:prstGeom prst="rect">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50"/>
              <a:buFont typeface="Calibri"/>
              <a:buNone/>
            </a:pPr>
            <a:r>
              <a:rPr lang="en-US" sz="1800">
                <a:solidFill>
                  <a:schemeClr val="lt1"/>
                </a:solidFill>
                <a:latin typeface="Calibri"/>
                <a:ea typeface="Calibri"/>
                <a:cs typeface="Calibri"/>
                <a:sym typeface="Calibri"/>
              </a:rPr>
              <a:t>Delete this box and insert a picture or map here</a:t>
            </a:r>
            <a:endParaRPr/>
          </a:p>
        </p:txBody>
      </p:sp>
      <p:sp>
        <p:nvSpPr>
          <p:cNvPr id="545" name="Google Shape;545;p67"/>
          <p:cNvSpPr/>
          <p:nvPr/>
        </p:nvSpPr>
        <p:spPr>
          <a:xfrm>
            <a:off x="4805375" y="4021393"/>
            <a:ext cx="4070555" cy="26642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50"/>
              <a:buFont typeface="Calibri"/>
              <a:buNone/>
            </a:pPr>
            <a:r>
              <a:rPr lang="en-US" sz="1800">
                <a:solidFill>
                  <a:schemeClr val="lt1"/>
                </a:solidFill>
                <a:latin typeface="Calibri"/>
                <a:ea typeface="Calibri"/>
                <a:cs typeface="Calibri"/>
                <a:sym typeface="Calibri"/>
              </a:rPr>
              <a:t>Delete this box and insert a picture or map here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49"/>
        <p:cNvGrpSpPr/>
        <p:nvPr/>
      </p:nvGrpSpPr>
      <p:grpSpPr>
        <a:xfrm>
          <a:off x="0" y="0"/>
          <a:ext cx="0" cy="0"/>
          <a:chOff x="0" y="0"/>
          <a:chExt cx="0" cy="0"/>
        </a:xfrm>
      </p:grpSpPr>
      <p:sp>
        <p:nvSpPr>
          <p:cNvPr id="550" name="Google Shape;550;p6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25168"/>
              </a:buClr>
              <a:buSzPts val="4400"/>
              <a:buFont typeface="Calibri"/>
              <a:buNone/>
            </a:pPr>
            <a:r>
              <a:rPr lang="en-US">
                <a:solidFill>
                  <a:srgbClr val="025168"/>
                </a:solidFill>
              </a:rPr>
              <a:t>Template Slide #4 Outcomes</a:t>
            </a:r>
            <a:endParaRPr/>
          </a:p>
        </p:txBody>
      </p:sp>
      <p:sp>
        <p:nvSpPr>
          <p:cNvPr id="551" name="Google Shape;551;p6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sp>
        <p:nvSpPr>
          <p:cNvPr id="552" name="Google Shape;552;p68"/>
          <p:cNvSpPr/>
          <p:nvPr/>
        </p:nvSpPr>
        <p:spPr>
          <a:xfrm>
            <a:off x="457200" y="1350216"/>
            <a:ext cx="4227870" cy="5348749"/>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500"/>
              <a:buFont typeface="Candara"/>
              <a:buNone/>
            </a:pPr>
            <a:r>
              <a:rPr lang="en-US" sz="2000">
                <a:solidFill>
                  <a:schemeClr val="dk1"/>
                </a:solidFill>
                <a:latin typeface="Candara"/>
                <a:ea typeface="Candara"/>
                <a:cs typeface="Candara"/>
                <a:sym typeface="Candara"/>
              </a:rPr>
              <a:t>Outcomes</a:t>
            </a:r>
            <a:endParaRPr/>
          </a:p>
          <a:p>
            <a:pPr marL="0" marR="0" lvl="0" indent="0" algn="ctr" rtl="0">
              <a:spcBef>
                <a:spcPts val="0"/>
              </a:spcBef>
              <a:spcAft>
                <a:spcPts val="0"/>
              </a:spcAft>
              <a:buClr>
                <a:schemeClr val="dk1"/>
              </a:buClr>
              <a:buSzPts val="2000"/>
              <a:buFont typeface="Calibri"/>
              <a:buNone/>
            </a:pPr>
            <a:endParaRPr sz="2000">
              <a:solidFill>
                <a:schemeClr val="dk1"/>
              </a:solidFill>
              <a:latin typeface="Candara"/>
              <a:ea typeface="Candara"/>
              <a:cs typeface="Candara"/>
              <a:sym typeface="Candara"/>
            </a:endParaRPr>
          </a:p>
          <a:p>
            <a:pPr marL="342900" marR="0" lvl="0" indent="-342900" algn="ctr" rtl="0">
              <a:spcBef>
                <a:spcPts val="0"/>
              </a:spcBef>
              <a:spcAft>
                <a:spcPts val="0"/>
              </a:spcAft>
              <a:buClr>
                <a:schemeClr val="dk1"/>
              </a:buClr>
              <a:buSzPts val="2000"/>
              <a:buFont typeface="Candara"/>
              <a:buChar char="-"/>
            </a:pPr>
            <a:r>
              <a:rPr lang="en-US" sz="2000">
                <a:solidFill>
                  <a:schemeClr val="dk1"/>
                </a:solidFill>
                <a:latin typeface="Candara"/>
                <a:ea typeface="Candara"/>
                <a:cs typeface="Candara"/>
                <a:sym typeface="Candara"/>
              </a:rPr>
              <a:t>What are the key outcomes you hope to achieve through this project?</a:t>
            </a:r>
            <a:endParaRPr/>
          </a:p>
          <a:p>
            <a:pPr marL="342900" marR="0" lvl="0" indent="-342900" algn="ctr" rtl="0">
              <a:spcBef>
                <a:spcPts val="0"/>
              </a:spcBef>
              <a:spcAft>
                <a:spcPts val="0"/>
              </a:spcAft>
              <a:buClr>
                <a:schemeClr val="dk1"/>
              </a:buClr>
              <a:buSzPts val="2000"/>
              <a:buFont typeface="Candara"/>
              <a:buNone/>
            </a:pPr>
            <a:endParaRPr sz="2000">
              <a:solidFill>
                <a:schemeClr val="dk1"/>
              </a:solidFill>
              <a:latin typeface="Candara"/>
              <a:ea typeface="Candara"/>
              <a:cs typeface="Candara"/>
              <a:sym typeface="Candara"/>
            </a:endParaRPr>
          </a:p>
          <a:p>
            <a:pPr marL="342900" marR="0" lvl="0" indent="-342900" algn="ctr" rtl="0">
              <a:spcBef>
                <a:spcPts val="0"/>
              </a:spcBef>
              <a:spcAft>
                <a:spcPts val="0"/>
              </a:spcAft>
              <a:buClr>
                <a:schemeClr val="dk1"/>
              </a:buClr>
              <a:buSzPts val="2000"/>
              <a:buFont typeface="Candara"/>
              <a:buNone/>
            </a:pPr>
            <a:endParaRPr sz="2000">
              <a:solidFill>
                <a:schemeClr val="dk1"/>
              </a:solidFill>
              <a:latin typeface="Candara"/>
              <a:ea typeface="Candara"/>
              <a:cs typeface="Candara"/>
              <a:sym typeface="Candara"/>
            </a:endParaRPr>
          </a:p>
          <a:p>
            <a:pPr marL="342900" marR="0" lvl="0" indent="-342900" algn="ctr" rtl="0">
              <a:spcBef>
                <a:spcPts val="0"/>
              </a:spcBef>
              <a:spcAft>
                <a:spcPts val="0"/>
              </a:spcAft>
              <a:buClr>
                <a:schemeClr val="dk1"/>
              </a:buClr>
              <a:buSzPts val="2000"/>
              <a:buFont typeface="Candara"/>
              <a:buNone/>
            </a:pPr>
            <a:endParaRPr sz="2000">
              <a:solidFill>
                <a:schemeClr val="dk1"/>
              </a:solidFill>
              <a:latin typeface="Candara"/>
              <a:ea typeface="Candara"/>
              <a:cs typeface="Candara"/>
              <a:sym typeface="Candara"/>
            </a:endParaRPr>
          </a:p>
          <a:p>
            <a:pPr marL="342900" marR="0" lvl="0" indent="-342900" algn="ctr" rtl="0">
              <a:spcBef>
                <a:spcPts val="0"/>
              </a:spcBef>
              <a:spcAft>
                <a:spcPts val="0"/>
              </a:spcAft>
              <a:buClr>
                <a:schemeClr val="dk1"/>
              </a:buClr>
              <a:buSzPts val="2000"/>
              <a:buFont typeface="Candara"/>
              <a:buNone/>
            </a:pPr>
            <a:endParaRPr sz="2000">
              <a:solidFill>
                <a:schemeClr val="dk1"/>
              </a:solidFill>
              <a:latin typeface="Candara"/>
              <a:ea typeface="Candara"/>
              <a:cs typeface="Candara"/>
              <a:sym typeface="Candara"/>
            </a:endParaRPr>
          </a:p>
          <a:p>
            <a:pPr marL="342900" marR="0" lvl="0" indent="-342900" algn="ctr" rtl="0">
              <a:spcBef>
                <a:spcPts val="0"/>
              </a:spcBef>
              <a:spcAft>
                <a:spcPts val="0"/>
              </a:spcAft>
              <a:buClr>
                <a:schemeClr val="dk1"/>
              </a:buClr>
              <a:buSzPts val="2000"/>
              <a:buFont typeface="Candara"/>
              <a:buNone/>
            </a:pPr>
            <a:endParaRPr sz="2000">
              <a:solidFill>
                <a:schemeClr val="dk1"/>
              </a:solidFill>
              <a:latin typeface="Candara"/>
              <a:ea typeface="Candara"/>
              <a:cs typeface="Candara"/>
              <a:sym typeface="Candara"/>
            </a:endParaRPr>
          </a:p>
          <a:p>
            <a:pPr marL="342900" marR="0" lvl="0" indent="-342900" algn="ctr" rtl="0">
              <a:spcBef>
                <a:spcPts val="0"/>
              </a:spcBef>
              <a:spcAft>
                <a:spcPts val="0"/>
              </a:spcAft>
              <a:buClr>
                <a:schemeClr val="dk1"/>
              </a:buClr>
              <a:buSzPts val="2000"/>
              <a:buFont typeface="Candara"/>
              <a:buNone/>
            </a:pPr>
            <a:endParaRPr sz="2000">
              <a:solidFill>
                <a:schemeClr val="dk1"/>
              </a:solidFill>
              <a:latin typeface="Candara"/>
              <a:ea typeface="Candara"/>
              <a:cs typeface="Candara"/>
              <a:sym typeface="Candara"/>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ndara"/>
              <a:ea typeface="Candara"/>
              <a:cs typeface="Candara"/>
              <a:sym typeface="Candara"/>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ndara"/>
              <a:ea typeface="Candara"/>
              <a:cs typeface="Candara"/>
              <a:sym typeface="Candara"/>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ndara"/>
              <a:ea typeface="Candara"/>
              <a:cs typeface="Candara"/>
              <a:sym typeface="Candara"/>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ndara"/>
              <a:ea typeface="Candara"/>
              <a:cs typeface="Candara"/>
              <a:sym typeface="Candara"/>
            </a:endParaRPr>
          </a:p>
          <a:p>
            <a:pPr marL="0" marR="0" lvl="0" indent="0" algn="ctr" rtl="0">
              <a:spcBef>
                <a:spcPts val="0"/>
              </a:spcBef>
              <a:spcAft>
                <a:spcPts val="0"/>
              </a:spcAft>
              <a:buClr>
                <a:schemeClr val="dk1"/>
              </a:buClr>
              <a:buSzPts val="1800"/>
              <a:buFont typeface="Calibri"/>
              <a:buNone/>
            </a:pPr>
            <a:endParaRPr sz="1800">
              <a:solidFill>
                <a:schemeClr val="dk1"/>
              </a:solidFill>
              <a:latin typeface="Candara"/>
              <a:ea typeface="Candara"/>
              <a:cs typeface="Candara"/>
              <a:sym typeface="Candara"/>
            </a:endParaRPr>
          </a:p>
        </p:txBody>
      </p:sp>
      <p:sp>
        <p:nvSpPr>
          <p:cNvPr id="553" name="Google Shape;553;p68"/>
          <p:cNvSpPr/>
          <p:nvPr/>
        </p:nvSpPr>
        <p:spPr>
          <a:xfrm>
            <a:off x="4805376" y="1200371"/>
            <a:ext cx="4070555" cy="2664264"/>
          </a:xfrm>
          <a:prstGeom prst="rect">
            <a:avLst/>
          </a:prstGeom>
          <a:solidFill>
            <a:schemeClr val="accent1"/>
          </a:solidFill>
          <a:ln w="26425" cap="flat" cmpd="sng">
            <a:solidFill>
              <a:srgbClr val="3838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50"/>
              <a:buFont typeface="Candara"/>
              <a:buNone/>
            </a:pPr>
            <a:r>
              <a:rPr lang="en-US" sz="1800">
                <a:solidFill>
                  <a:schemeClr val="lt1"/>
                </a:solidFill>
                <a:latin typeface="Candara"/>
                <a:ea typeface="Candara"/>
                <a:cs typeface="Candara"/>
                <a:sym typeface="Candara"/>
              </a:rPr>
              <a:t>Delete this box and insert a picture or map here</a:t>
            </a:r>
            <a:endParaRPr/>
          </a:p>
        </p:txBody>
      </p:sp>
      <p:sp>
        <p:nvSpPr>
          <p:cNvPr id="554" name="Google Shape;554;p68"/>
          <p:cNvSpPr/>
          <p:nvPr/>
        </p:nvSpPr>
        <p:spPr>
          <a:xfrm>
            <a:off x="4805376" y="3952321"/>
            <a:ext cx="4070555" cy="2664264"/>
          </a:xfrm>
          <a:prstGeom prst="rect">
            <a:avLst/>
          </a:prstGeom>
          <a:solidFill>
            <a:schemeClr val="accent1"/>
          </a:solidFill>
          <a:ln w="26425" cap="flat" cmpd="sng">
            <a:solidFill>
              <a:srgbClr val="3838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50"/>
              <a:buFont typeface="Candara"/>
              <a:buNone/>
            </a:pPr>
            <a:r>
              <a:rPr lang="en-US" sz="1800">
                <a:solidFill>
                  <a:schemeClr val="lt1"/>
                </a:solidFill>
                <a:latin typeface="Candara"/>
                <a:ea typeface="Candara"/>
                <a:cs typeface="Candara"/>
                <a:sym typeface="Candara"/>
              </a:rPr>
              <a:t>Delete this box and insert a picture or map here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58"/>
        <p:cNvGrpSpPr/>
        <p:nvPr/>
      </p:nvGrpSpPr>
      <p:grpSpPr>
        <a:xfrm>
          <a:off x="0" y="0"/>
          <a:ext cx="0" cy="0"/>
          <a:chOff x="0" y="0"/>
          <a:chExt cx="0" cy="0"/>
        </a:xfrm>
      </p:grpSpPr>
      <p:sp>
        <p:nvSpPr>
          <p:cNvPr id="559" name="Google Shape;559;p6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a:t>Recommended Reading</a:t>
            </a:r>
            <a:endParaRPr sz="5400"/>
          </a:p>
        </p:txBody>
      </p:sp>
      <p:sp>
        <p:nvSpPr>
          <p:cNvPr id="560" name="Google Shape;560;p6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a:t>Moser et al. 2017. Communicating Climate Change Adaptation and Resilience. </a:t>
            </a:r>
            <a:endParaRPr/>
          </a:p>
          <a:p>
            <a:pPr marL="374650" lvl="1" indent="0" algn="l" rtl="0">
              <a:lnSpc>
                <a:spcPct val="80000"/>
              </a:lnSpc>
              <a:spcBef>
                <a:spcPts val="1800"/>
              </a:spcBef>
              <a:spcAft>
                <a:spcPts val="0"/>
              </a:spcAft>
              <a:buClr>
                <a:schemeClr val="dk1"/>
              </a:buClr>
              <a:buSzPts val="2400"/>
              <a:buNone/>
            </a:pPr>
            <a:r>
              <a:rPr lang="en-US" u="sng">
                <a:solidFill>
                  <a:schemeClr val="hlink"/>
                </a:solidFill>
                <a:hlinkClick r:id="rId3"/>
              </a:rPr>
              <a:t>http://climatescience.oxfordre.com/view/10.1093/acrefore/9780190228620.001.0001/acrefore-9780190228620-e-436</a:t>
            </a:r>
            <a:endParaRPr/>
          </a:p>
          <a:p>
            <a:pPr marL="228600" lvl="0" indent="-228600" algn="l" rtl="0">
              <a:lnSpc>
                <a:spcPct val="80000"/>
              </a:lnSpc>
              <a:spcBef>
                <a:spcPts val="1800"/>
              </a:spcBef>
              <a:spcAft>
                <a:spcPts val="0"/>
              </a:spcAft>
              <a:buClr>
                <a:schemeClr val="dk1"/>
              </a:buClr>
              <a:buSzPts val="2800"/>
              <a:buChar char="•"/>
            </a:pPr>
            <a:r>
              <a:rPr lang="en-US"/>
              <a:t>Communicating climate change adaptation: A practical guide to values-based communication</a:t>
            </a:r>
            <a:endParaRPr/>
          </a:p>
          <a:p>
            <a:pPr marL="374650" lvl="1" indent="0" algn="l" rtl="0">
              <a:lnSpc>
                <a:spcPct val="80000"/>
              </a:lnSpc>
              <a:spcBef>
                <a:spcPts val="1800"/>
              </a:spcBef>
              <a:spcAft>
                <a:spcPts val="0"/>
              </a:spcAft>
              <a:buClr>
                <a:schemeClr val="dk1"/>
              </a:buClr>
              <a:buSzPts val="2400"/>
              <a:buNone/>
            </a:pPr>
            <a:r>
              <a:rPr lang="en-US" u="sng">
                <a:solidFill>
                  <a:schemeClr val="hlink"/>
                </a:solidFill>
                <a:hlinkClick r:id="rId4"/>
              </a:rPr>
              <a:t>https://climateoutreach.org/resources/communicating-climate-change-adaptation-a-practical-guide-to-values-based-communication/</a:t>
            </a:r>
            <a:r>
              <a:rPr lang="en-US"/>
              <a:t/>
            </a:r>
            <a:br>
              <a:rPr lang="en-US"/>
            </a:b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64"/>
        <p:cNvGrpSpPr/>
        <p:nvPr/>
      </p:nvGrpSpPr>
      <p:grpSpPr>
        <a:xfrm>
          <a:off x="0" y="0"/>
          <a:ext cx="0" cy="0"/>
          <a:chOff x="0" y="0"/>
          <a:chExt cx="0" cy="0"/>
        </a:xfrm>
      </p:grpSpPr>
      <p:sp>
        <p:nvSpPr>
          <p:cNvPr id="565" name="Google Shape;565;p7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a:t>Close-out Video</a:t>
            </a:r>
            <a:endParaRPr sz="5400"/>
          </a:p>
        </p:txBody>
      </p:sp>
      <p:sp>
        <p:nvSpPr>
          <p:cNvPr id="566" name="Google Shape;566;p7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US" sz="2590"/>
              <a:t>EVERYONE does a video</a:t>
            </a:r>
            <a:endParaRPr/>
          </a:p>
          <a:p>
            <a:pPr marL="228600" lvl="0" indent="-228600" algn="l" rtl="0">
              <a:lnSpc>
                <a:spcPct val="80000"/>
              </a:lnSpc>
              <a:spcBef>
                <a:spcPts val="1800"/>
              </a:spcBef>
              <a:spcAft>
                <a:spcPts val="0"/>
              </a:spcAft>
              <a:buClr>
                <a:schemeClr val="dk1"/>
              </a:buClr>
              <a:buSzPts val="2590"/>
              <a:buChar char="•"/>
            </a:pPr>
            <a:r>
              <a:rPr lang="en-US" sz="2590"/>
              <a:t>Record a close-out message on flipgrid: </a:t>
            </a:r>
            <a:r>
              <a:rPr lang="en-US" sz="2590" u="sng">
                <a:solidFill>
                  <a:schemeClr val="hlink"/>
                </a:solidFill>
                <a:hlinkClick r:id="rId3"/>
              </a:rPr>
              <a:t>https://flipgrid.com/ccc4247d</a:t>
            </a:r>
            <a:endParaRPr sz="2590"/>
          </a:p>
          <a:p>
            <a:pPr marL="228600" lvl="0" indent="-228600" algn="l" rtl="0">
              <a:lnSpc>
                <a:spcPct val="80000"/>
              </a:lnSpc>
              <a:spcBef>
                <a:spcPts val="1800"/>
              </a:spcBef>
              <a:spcAft>
                <a:spcPts val="0"/>
              </a:spcAft>
              <a:buClr>
                <a:schemeClr val="dk1"/>
              </a:buClr>
              <a:buSzPts val="2590"/>
              <a:buChar char="•"/>
            </a:pPr>
            <a:r>
              <a:rPr lang="en-US" sz="2590"/>
              <a:t>Introduce yourself (again). </a:t>
            </a:r>
            <a:endParaRPr/>
          </a:p>
          <a:p>
            <a:pPr marL="685800" lvl="1" indent="-228600" algn="l" rtl="0">
              <a:lnSpc>
                <a:spcPct val="80000"/>
              </a:lnSpc>
              <a:spcBef>
                <a:spcPts val="1800"/>
              </a:spcBef>
              <a:spcAft>
                <a:spcPts val="0"/>
              </a:spcAft>
              <a:buClr>
                <a:schemeClr val="dk1"/>
              </a:buClr>
              <a:buSzPts val="2220"/>
              <a:buChar char="•"/>
            </a:pPr>
            <a:r>
              <a:rPr lang="en-US" sz="2220"/>
              <a:t>Name, organization</a:t>
            </a:r>
            <a:endParaRPr/>
          </a:p>
          <a:p>
            <a:pPr marL="228600" lvl="0" indent="-228600" algn="l" rtl="0">
              <a:lnSpc>
                <a:spcPct val="80000"/>
              </a:lnSpc>
              <a:spcBef>
                <a:spcPts val="1800"/>
              </a:spcBef>
              <a:spcAft>
                <a:spcPts val="0"/>
              </a:spcAft>
              <a:buClr>
                <a:schemeClr val="dk1"/>
              </a:buClr>
              <a:buSzPts val="2590"/>
              <a:buChar char="•"/>
            </a:pPr>
            <a:r>
              <a:rPr lang="en-US" sz="2590"/>
              <a:t> Tell us what you learned in the course. </a:t>
            </a:r>
            <a:endParaRPr/>
          </a:p>
          <a:p>
            <a:pPr marL="228600" lvl="0" indent="-228600" algn="l" rtl="0">
              <a:lnSpc>
                <a:spcPct val="80000"/>
              </a:lnSpc>
              <a:spcBef>
                <a:spcPts val="1800"/>
              </a:spcBef>
              <a:spcAft>
                <a:spcPts val="0"/>
              </a:spcAft>
              <a:buClr>
                <a:schemeClr val="dk1"/>
              </a:buClr>
              <a:buSzPts val="2590"/>
              <a:buChar char="•"/>
            </a:pPr>
            <a:r>
              <a:rPr lang="en-US" sz="2590"/>
              <a:t> How will you use your adaptation plan going forward? </a:t>
            </a:r>
            <a:endParaRPr/>
          </a:p>
          <a:p>
            <a:pPr marL="106679" lvl="0" indent="0" algn="l" rtl="0">
              <a:lnSpc>
                <a:spcPct val="80000"/>
              </a:lnSpc>
              <a:spcBef>
                <a:spcPts val="1800"/>
              </a:spcBef>
              <a:spcAft>
                <a:spcPts val="0"/>
              </a:spcAft>
              <a:buClr>
                <a:schemeClr val="dk1"/>
              </a:buClr>
              <a:buSzPts val="2590"/>
              <a:buNone/>
            </a:pPr>
            <a:r>
              <a:rPr lang="en-US" sz="2590"/>
              <a:t/>
            </a:r>
            <a:br>
              <a:rPr lang="en-US" sz="2590"/>
            </a:br>
            <a:endParaRPr sz="2590"/>
          </a:p>
        </p:txBody>
      </p:sp>
      <p:sp>
        <p:nvSpPr>
          <p:cNvPr id="567" name="Google Shape;567;p70" descr="Flipgrid Logo"/>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8" name="Google Shape;568;p70"/>
          <p:cNvPicPr preferRelativeResize="0"/>
          <p:nvPr/>
        </p:nvPicPr>
        <p:blipFill rotWithShape="1">
          <a:blip r:embed="rId4">
            <a:alphaModFix/>
          </a:blip>
          <a:srcRect/>
          <a:stretch/>
        </p:blipFill>
        <p:spPr>
          <a:xfrm>
            <a:off x="6185222" y="2528047"/>
            <a:ext cx="2501578" cy="150094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73"/>
        <p:cNvGrpSpPr/>
        <p:nvPr/>
      </p:nvGrpSpPr>
      <p:grpSpPr>
        <a:xfrm>
          <a:off x="0" y="0"/>
          <a:ext cx="0" cy="0"/>
          <a:chOff x="0" y="0"/>
          <a:chExt cx="0" cy="0"/>
        </a:xfrm>
      </p:grpSpPr>
      <p:sp>
        <p:nvSpPr>
          <p:cNvPr id="574" name="Google Shape;574;p71"/>
          <p:cNvSpPr txBox="1">
            <a:spLocks noGrp="1"/>
          </p:cNvSpPr>
          <p:nvPr>
            <p:ph type="title"/>
          </p:nvPr>
        </p:nvSpPr>
        <p:spPr>
          <a:xfrm>
            <a:off x="457200" y="220031"/>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3"/>
              </a:buClr>
              <a:buSzPts val="1350"/>
              <a:buFont typeface="Candara"/>
              <a:buNone/>
            </a:pPr>
            <a:r>
              <a:rPr lang="en-US" sz="5400" i="0" u="none" strike="noStrike" cap="none"/>
              <a:t>To-do list for Session 7:</a:t>
            </a:r>
            <a:endParaRPr/>
          </a:p>
        </p:txBody>
      </p:sp>
      <p:sp>
        <p:nvSpPr>
          <p:cNvPr id="575" name="Google Shape;575;p71"/>
          <p:cNvSpPr txBox="1">
            <a:spLocks noGrp="1"/>
          </p:cNvSpPr>
          <p:nvPr>
            <p:ph type="body" idx="1"/>
          </p:nvPr>
        </p:nvSpPr>
        <p:spPr>
          <a:xfrm>
            <a:off x="457200" y="1350216"/>
            <a:ext cx="8229600" cy="5126784"/>
          </a:xfrm>
          <a:prstGeom prst="rect">
            <a:avLst/>
          </a:prstGeom>
          <a:noFill/>
          <a:ln>
            <a:noFill/>
          </a:ln>
        </p:spPr>
        <p:txBody>
          <a:bodyPr spcFirstLastPara="1" wrap="square" lIns="91425" tIns="45700" rIns="91425" bIns="45700" anchor="t" anchorCtr="0">
            <a:noAutofit/>
          </a:bodyPr>
          <a:lstStyle/>
          <a:p>
            <a:pPr marL="182880" marR="0" lvl="0" indent="-182880" algn="l" rtl="0">
              <a:lnSpc>
                <a:spcPct val="90000"/>
              </a:lnSpc>
              <a:spcBef>
                <a:spcPts val="0"/>
              </a:spcBef>
              <a:spcAft>
                <a:spcPts val="0"/>
              </a:spcAft>
              <a:buClr>
                <a:srgbClr val="013645"/>
              </a:buClr>
              <a:buSzPts val="1680"/>
              <a:buFont typeface="Noto Sans Symbols"/>
              <a:buChar char="▪"/>
            </a:pPr>
            <a:r>
              <a:rPr lang="en-US" sz="2400" b="1" i="0" u="none" strike="noStrike" cap="none">
                <a:solidFill>
                  <a:srgbClr val="7B7B7B"/>
                </a:solidFill>
              </a:rPr>
              <a:t>Refine or Complete prior Steps</a:t>
            </a:r>
            <a:r>
              <a:rPr lang="en-US" sz="2400" b="0" i="0" u="none" strike="noStrike" cap="none">
                <a:solidFill>
                  <a:srgbClr val="7B7B7B"/>
                </a:solidFill>
              </a:rPr>
              <a:t> </a:t>
            </a:r>
            <a:r>
              <a:rPr lang="en-US" sz="2400" b="0" i="0" u="none" strike="noStrike" cap="none">
                <a:solidFill>
                  <a:schemeClr val="dk1"/>
                </a:solidFill>
              </a:rPr>
              <a:t>(including </a:t>
            </a:r>
            <a:r>
              <a:rPr lang="en-US" sz="2400" b="1" i="0" u="none" strike="noStrike" cap="none">
                <a:solidFill>
                  <a:srgbClr val="7B7B7B"/>
                </a:solidFill>
              </a:rPr>
              <a:t>Homework</a:t>
            </a:r>
            <a:r>
              <a:rPr lang="en-US" sz="2400" b="0" i="0" u="none" strike="noStrike" cap="none">
                <a:solidFill>
                  <a:schemeClr val="dk1"/>
                </a:solidFill>
              </a:rPr>
              <a:t> sections after each Step)</a:t>
            </a:r>
            <a:endParaRPr/>
          </a:p>
          <a:p>
            <a:pPr marL="457200" marR="0" lvl="1" indent="-190500" algn="l" rtl="0">
              <a:lnSpc>
                <a:spcPct val="90000"/>
              </a:lnSpc>
              <a:spcBef>
                <a:spcPts val="400"/>
              </a:spcBef>
              <a:spcAft>
                <a:spcPts val="0"/>
              </a:spcAft>
              <a:buClr>
                <a:srgbClr val="013645"/>
              </a:buClr>
              <a:buSzPts val="1700"/>
              <a:buFont typeface="Arial"/>
              <a:buChar char="•"/>
            </a:pPr>
            <a:r>
              <a:rPr lang="en-US" sz="2000" b="0" i="0" u="none" strike="noStrike" cap="none">
                <a:solidFill>
                  <a:schemeClr val="dk1"/>
                </a:solidFill>
                <a:latin typeface="Calibri"/>
                <a:ea typeface="Calibri"/>
                <a:cs typeface="Calibri"/>
                <a:sym typeface="Calibri"/>
              </a:rPr>
              <a:t>Try Output / Export PDF of your plan – examine and clean up prior Steps as desired</a:t>
            </a:r>
            <a:endParaRPr/>
          </a:p>
          <a:p>
            <a:pPr marL="228600" lvl="0" indent="-182880" algn="l" rtl="0">
              <a:lnSpc>
                <a:spcPct val="90000"/>
              </a:lnSpc>
              <a:spcBef>
                <a:spcPts val="1000"/>
              </a:spcBef>
              <a:spcAft>
                <a:spcPts val="0"/>
              </a:spcAft>
              <a:buClr>
                <a:schemeClr val="dk1"/>
              </a:buClr>
              <a:buSzPts val="2400"/>
              <a:buChar char="•"/>
            </a:pPr>
            <a:r>
              <a:rPr lang="en-US" sz="2400" b="0" i="0" u="none" strike="noStrike" cap="none">
                <a:solidFill>
                  <a:schemeClr val="dk1"/>
                </a:solidFill>
              </a:rPr>
              <a:t>Record a close-out message on flipgrid</a:t>
            </a:r>
            <a:r>
              <a:rPr lang="en-US"/>
              <a:t>: </a:t>
            </a:r>
            <a:r>
              <a:rPr lang="en-US" u="sng">
                <a:solidFill>
                  <a:schemeClr val="hlink"/>
                </a:solidFill>
                <a:hlinkClick r:id="rId3"/>
              </a:rPr>
              <a:t>https://flipgrid.com/ccc4247d</a:t>
            </a:r>
            <a:endParaRPr/>
          </a:p>
          <a:p>
            <a:pPr marL="228600" lvl="0" indent="-182880" algn="l" rtl="0">
              <a:lnSpc>
                <a:spcPct val="90000"/>
              </a:lnSpc>
              <a:spcBef>
                <a:spcPts val="1000"/>
              </a:spcBef>
              <a:spcAft>
                <a:spcPts val="0"/>
              </a:spcAft>
              <a:buClr>
                <a:schemeClr val="dk1"/>
              </a:buClr>
              <a:buSzPts val="2400"/>
              <a:buChar char="•"/>
            </a:pPr>
            <a:r>
              <a:rPr lang="en-US" sz="2400" b="0" i="0" u="none" strike="noStrike" cap="none">
                <a:solidFill>
                  <a:schemeClr val="dk1"/>
                </a:solidFill>
              </a:rPr>
              <a:t>Fill in your project’s details in the </a:t>
            </a:r>
            <a:r>
              <a:rPr lang="en-US" sz="2400" b="1" i="0" u="none" strike="noStrike" cap="none">
                <a:solidFill>
                  <a:srgbClr val="7B7B7B"/>
                </a:solidFill>
              </a:rPr>
              <a:t>Adaptation Story Template Slides</a:t>
            </a:r>
            <a:endParaRPr/>
          </a:p>
          <a:p>
            <a:pPr marL="182880" marR="0" lvl="0" indent="-182880" algn="l" rtl="0">
              <a:lnSpc>
                <a:spcPct val="90000"/>
              </a:lnSpc>
              <a:spcBef>
                <a:spcPts val="480"/>
              </a:spcBef>
              <a:spcAft>
                <a:spcPts val="0"/>
              </a:spcAft>
              <a:buClr>
                <a:srgbClr val="013645"/>
              </a:buClr>
              <a:buSzPts val="1680"/>
              <a:buFont typeface="Noto Sans Symbols"/>
              <a:buChar char="▪"/>
            </a:pPr>
            <a:r>
              <a:rPr lang="en-US" sz="2400" b="0" i="0" u="none" strike="noStrike" cap="none">
                <a:solidFill>
                  <a:schemeClr val="dk1"/>
                </a:solidFill>
              </a:rPr>
              <a:t>Email your filled-in Template slides to Leslie no later than </a:t>
            </a:r>
            <a:r>
              <a:rPr lang="en-US" sz="2400" b="1" i="0" u="none" strike="noStrike" cap="none">
                <a:solidFill>
                  <a:srgbClr val="7B7B7B"/>
                </a:solidFill>
              </a:rPr>
              <a:t>Monday, March 4th</a:t>
            </a:r>
            <a:endParaRPr sz="2400" b="1" i="0" u="none" strike="noStrike" cap="none">
              <a:solidFill>
                <a:srgbClr val="7B7B7B"/>
              </a:solidFill>
            </a:endParaRPr>
          </a:p>
          <a:p>
            <a:pPr marL="182880" marR="0" lvl="0" indent="-182880" algn="l" rtl="0">
              <a:lnSpc>
                <a:spcPct val="90000"/>
              </a:lnSpc>
              <a:spcBef>
                <a:spcPts val="480"/>
              </a:spcBef>
              <a:spcAft>
                <a:spcPts val="0"/>
              </a:spcAft>
              <a:buClr>
                <a:srgbClr val="013645"/>
              </a:buClr>
              <a:buSzPts val="1680"/>
              <a:buFont typeface="Noto Sans Symbols"/>
              <a:buChar char="▪"/>
            </a:pPr>
            <a:r>
              <a:rPr lang="en-US" sz="2400" b="0" i="0" u="none" strike="noStrike" cap="none">
                <a:solidFill>
                  <a:schemeClr val="dk1"/>
                </a:solidFill>
              </a:rPr>
              <a:t>Come to Session 7 (Tuesday, Tuesday March 5th) ready to share your adaptation story!</a:t>
            </a:r>
            <a:endParaRPr sz="2400" b="0" i="0" u="none" strike="noStrike" cap="none">
              <a:solidFill>
                <a:srgbClr val="FF0000"/>
              </a:solidFill>
            </a:endParaRPr>
          </a:p>
          <a:p>
            <a:pPr marL="0" marR="0" lvl="0" indent="0" algn="ctr" rtl="0">
              <a:lnSpc>
                <a:spcPct val="90000"/>
              </a:lnSpc>
              <a:spcBef>
                <a:spcPts val="640"/>
              </a:spcBef>
              <a:spcAft>
                <a:spcPts val="0"/>
              </a:spcAft>
              <a:buClr>
                <a:srgbClr val="013645"/>
              </a:buClr>
              <a:buSzPts val="800"/>
              <a:buFont typeface="Noto Sans Symbols"/>
              <a:buNone/>
            </a:pPr>
            <a:r>
              <a:rPr lang="en-US" sz="3200" b="1" i="0" u="none" strike="noStrike" cap="none">
                <a:solidFill>
                  <a:srgbClr val="2F2B20"/>
                </a:solidFill>
              </a:rPr>
              <a:t>Thanks everyone!</a:t>
            </a:r>
            <a:endParaRPr/>
          </a:p>
          <a:p>
            <a:pPr marL="182880" marR="0" lvl="0" indent="-182880" algn="l" rtl="0">
              <a:lnSpc>
                <a:spcPct val="90000"/>
              </a:lnSpc>
              <a:spcBef>
                <a:spcPts val="480"/>
              </a:spcBef>
              <a:spcAft>
                <a:spcPts val="0"/>
              </a:spcAft>
              <a:buClr>
                <a:srgbClr val="013645"/>
              </a:buClr>
              <a:buSzPts val="1680"/>
              <a:buFont typeface="Noto Sans Symbols"/>
              <a:buNone/>
            </a:pPr>
            <a:endParaRPr sz="2400" b="0" i="0" u="none" strike="noStrike" cap="none">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30"/>
        <p:cNvGrpSpPr/>
        <p:nvPr/>
      </p:nvGrpSpPr>
      <p:grpSpPr>
        <a:xfrm>
          <a:off x="0" y="0"/>
          <a:ext cx="0" cy="0"/>
          <a:chOff x="0" y="0"/>
          <a:chExt cx="0" cy="0"/>
        </a:xfrm>
      </p:grpSpPr>
      <p:sp>
        <p:nvSpPr>
          <p:cNvPr id="131" name="Google Shape;131;p19"/>
          <p:cNvSpPr/>
          <p:nvPr/>
        </p:nvSpPr>
        <p:spPr>
          <a:xfrm>
            <a:off x="287426" y="2310076"/>
            <a:ext cx="3628792" cy="2226567"/>
          </a:xfrm>
          <a:prstGeom prst="ellipse">
            <a:avLst/>
          </a:prstGeom>
          <a:solidFill>
            <a:srgbClr val="FFCB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ndara"/>
              <a:ea typeface="Candara"/>
              <a:cs typeface="Candara"/>
              <a:sym typeface="Candara"/>
            </a:endParaRPr>
          </a:p>
        </p:txBody>
      </p:sp>
      <p:sp>
        <p:nvSpPr>
          <p:cNvPr id="132" name="Google Shape;132;p19"/>
          <p:cNvSpPr txBox="1">
            <a:spLocks noGrp="1"/>
          </p:cNvSpPr>
          <p:nvPr>
            <p:ph type="title"/>
          </p:nvPr>
        </p:nvSpPr>
        <p:spPr>
          <a:xfrm>
            <a:off x="457200" y="223136"/>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ndara"/>
              <a:buNone/>
            </a:pPr>
            <a:r>
              <a:rPr lang="en-US" sz="4400" b="0" i="0" u="none" strike="noStrike" cap="none">
                <a:solidFill>
                  <a:schemeClr val="dk1"/>
                </a:solidFill>
                <a:latin typeface="Candara"/>
                <a:ea typeface="Candara"/>
                <a:cs typeface="Candara"/>
                <a:sym typeface="Candara"/>
              </a:rPr>
              <a:t>Adaptation Workbook Process</a:t>
            </a:r>
            <a:endParaRPr/>
          </a:p>
        </p:txBody>
      </p:sp>
      <p:pic>
        <p:nvPicPr>
          <p:cNvPr id="133" name="Google Shape;133;p19"/>
          <p:cNvPicPr preferRelativeResize="0"/>
          <p:nvPr/>
        </p:nvPicPr>
        <p:blipFill rotWithShape="1">
          <a:blip r:embed="rId3">
            <a:alphaModFix/>
          </a:blip>
          <a:srcRect/>
          <a:stretch/>
        </p:blipFill>
        <p:spPr>
          <a:xfrm>
            <a:off x="1520687" y="1548194"/>
            <a:ext cx="6102625" cy="4371211"/>
          </a:xfrm>
          <a:prstGeom prst="rect">
            <a:avLst/>
          </a:prstGeom>
          <a:noFill/>
          <a:ln>
            <a:noFill/>
          </a:ln>
        </p:spPr>
      </p:pic>
      <p:pic>
        <p:nvPicPr>
          <p:cNvPr id="134" name="Google Shape;134;p19" descr="Image result for monitoring"/>
          <p:cNvPicPr preferRelativeResize="0"/>
          <p:nvPr/>
        </p:nvPicPr>
        <p:blipFill rotWithShape="1">
          <a:blip r:embed="rId4">
            <a:alphaModFix/>
          </a:blip>
          <a:srcRect/>
          <a:stretch/>
        </p:blipFill>
        <p:spPr>
          <a:xfrm>
            <a:off x="720665" y="2760086"/>
            <a:ext cx="758970" cy="7589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315775" y="223125"/>
            <a:ext cx="8370900" cy="990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0"/>
              </a:spcAft>
              <a:buClr>
                <a:schemeClr val="accent3"/>
              </a:buClr>
              <a:buSzPts val="4400"/>
              <a:buFont typeface="Calibri"/>
              <a:buNone/>
            </a:pPr>
            <a:r>
              <a:rPr lang="en-US" sz="3200" b="1" u="sng">
                <a:solidFill>
                  <a:schemeClr val="accent3"/>
                </a:solidFill>
              </a:rPr>
              <a:t>Step 5:</a:t>
            </a:r>
            <a:r>
              <a:rPr lang="en-US" sz="3200" b="1">
                <a:solidFill>
                  <a:schemeClr val="accent3"/>
                </a:solidFill>
              </a:rPr>
              <a:t> </a:t>
            </a:r>
            <a:r>
              <a:rPr lang="en-US" sz="3200">
                <a:solidFill>
                  <a:srgbClr val="2F2B20"/>
                </a:solidFill>
              </a:rPr>
              <a:t>MONITOR and evaluate effectiveness of implemented actions.</a:t>
            </a:r>
            <a:endParaRPr/>
          </a:p>
        </p:txBody>
      </p:sp>
      <p:sp>
        <p:nvSpPr>
          <p:cNvPr id="141" name="Google Shape;141;p20"/>
          <p:cNvSpPr txBox="1"/>
          <p:nvPr/>
        </p:nvSpPr>
        <p:spPr>
          <a:xfrm>
            <a:off x="434900" y="2178225"/>
            <a:ext cx="8251800" cy="30000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15000"/>
              </a:lnSpc>
              <a:spcBef>
                <a:spcPts val="1800"/>
              </a:spcBef>
              <a:spcAft>
                <a:spcPts val="0"/>
              </a:spcAft>
              <a:buClr>
                <a:srgbClr val="000000"/>
              </a:buClr>
              <a:buSzPts val="3200"/>
              <a:buFont typeface="Candara"/>
              <a:buChar char="●"/>
            </a:pPr>
            <a:r>
              <a:rPr lang="en-US" sz="3200" b="0" i="0" u="none" strike="noStrike" cap="none">
                <a:solidFill>
                  <a:srgbClr val="000000"/>
                </a:solidFill>
                <a:latin typeface="Candara"/>
                <a:ea typeface="Candara"/>
                <a:cs typeface="Candara"/>
                <a:sym typeface="Candara"/>
              </a:rPr>
              <a:t>How do we know if the selected actions were </a:t>
            </a:r>
            <a:r>
              <a:rPr lang="en-US" sz="3200" b="1" i="0" u="none" strike="noStrike" cap="none">
                <a:solidFill>
                  <a:srgbClr val="4F8852"/>
                </a:solidFill>
                <a:latin typeface="Candara"/>
                <a:ea typeface="Candara"/>
                <a:cs typeface="Candara"/>
                <a:sym typeface="Candara"/>
              </a:rPr>
              <a:t>effective</a:t>
            </a:r>
            <a:r>
              <a:rPr lang="en-US" sz="3200" b="0" i="0" u="none" strike="noStrike" cap="none">
                <a:solidFill>
                  <a:srgbClr val="000000"/>
                </a:solidFill>
                <a:latin typeface="Candara"/>
                <a:ea typeface="Candara"/>
                <a:cs typeface="Candara"/>
                <a:sym typeface="Candara"/>
              </a:rPr>
              <a:t>?</a:t>
            </a:r>
            <a:endParaRPr sz="3200" b="0" i="0" u="none" strike="noStrike" cap="none">
              <a:solidFill>
                <a:srgbClr val="000000"/>
              </a:solidFill>
              <a:latin typeface="Candara"/>
              <a:ea typeface="Candara"/>
              <a:cs typeface="Candara"/>
              <a:sym typeface="Candara"/>
            </a:endParaRPr>
          </a:p>
          <a:p>
            <a:pPr marL="457200" marR="0" lvl="0" indent="0" algn="l" rtl="0">
              <a:lnSpc>
                <a:spcPct val="115000"/>
              </a:lnSpc>
              <a:spcBef>
                <a:spcPts val="1800"/>
              </a:spcBef>
              <a:spcAft>
                <a:spcPts val="0"/>
              </a:spcAft>
              <a:buClr>
                <a:srgbClr val="000000"/>
              </a:buClr>
              <a:buSzPts val="3200"/>
              <a:buFont typeface="Arial"/>
              <a:buNone/>
            </a:pPr>
            <a:endParaRPr sz="3200" b="0" i="0" u="none" strike="noStrike" cap="none">
              <a:solidFill>
                <a:srgbClr val="000000"/>
              </a:solidFill>
              <a:latin typeface="Candara"/>
              <a:ea typeface="Candara"/>
              <a:cs typeface="Candara"/>
              <a:sym typeface="Candara"/>
            </a:endParaRPr>
          </a:p>
          <a:p>
            <a:pPr marL="457200" marR="0" lvl="0" indent="-431800" algn="l" rtl="0">
              <a:lnSpc>
                <a:spcPct val="115000"/>
              </a:lnSpc>
              <a:spcBef>
                <a:spcPts val="1800"/>
              </a:spcBef>
              <a:spcAft>
                <a:spcPts val="0"/>
              </a:spcAft>
              <a:buClr>
                <a:srgbClr val="000000"/>
              </a:buClr>
              <a:buSzPts val="3200"/>
              <a:buFont typeface="Candara"/>
              <a:buChar char="●"/>
            </a:pPr>
            <a:r>
              <a:rPr lang="en-US" sz="3200" b="0" i="0" u="none" strike="noStrike" cap="none">
                <a:solidFill>
                  <a:srgbClr val="000000"/>
                </a:solidFill>
                <a:latin typeface="Candara"/>
                <a:ea typeface="Candara"/>
                <a:cs typeface="Candara"/>
                <a:sym typeface="Candara"/>
              </a:rPr>
              <a:t>What can we </a:t>
            </a:r>
            <a:r>
              <a:rPr lang="en-US" sz="3200" b="1" i="0" u="none" strike="noStrike" cap="none">
                <a:solidFill>
                  <a:srgbClr val="000000"/>
                </a:solidFill>
                <a:latin typeface="Candara"/>
                <a:ea typeface="Candara"/>
                <a:cs typeface="Candara"/>
                <a:sym typeface="Candara"/>
              </a:rPr>
              <a:t>learn</a:t>
            </a:r>
            <a:r>
              <a:rPr lang="en-US" sz="3200" b="0" i="0" u="none" strike="noStrike" cap="none">
                <a:solidFill>
                  <a:srgbClr val="000000"/>
                </a:solidFill>
                <a:latin typeface="Candara"/>
                <a:ea typeface="Candara"/>
                <a:cs typeface="Candara"/>
                <a:sym typeface="Candara"/>
              </a:rPr>
              <a:t> from these actions to </a:t>
            </a:r>
            <a:r>
              <a:rPr lang="en-US" sz="3200" b="1" i="0" u="none" strike="noStrike" cap="none">
                <a:solidFill>
                  <a:srgbClr val="4F8852"/>
                </a:solidFill>
                <a:latin typeface="Candara"/>
                <a:ea typeface="Candara"/>
                <a:cs typeface="Candara"/>
                <a:sym typeface="Candara"/>
              </a:rPr>
              <a:t>inform future management</a:t>
            </a:r>
            <a:r>
              <a:rPr lang="en-US" sz="3200" b="0" i="0" u="none" strike="noStrike" cap="none">
                <a:solidFill>
                  <a:srgbClr val="000000"/>
                </a:solidFill>
                <a:latin typeface="Candara"/>
                <a:ea typeface="Candara"/>
                <a:cs typeface="Candara"/>
                <a:sym typeface="Candara"/>
              </a:rPr>
              <a:t>?</a:t>
            </a:r>
            <a:endParaRPr sz="3200" b="0" i="0" u="none" strike="noStrike" cap="none">
              <a:solidFill>
                <a:srgbClr val="000000"/>
              </a:solidFill>
              <a:latin typeface="Candara"/>
              <a:ea typeface="Candara"/>
              <a:cs typeface="Candara"/>
              <a:sym typeface="Candar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46"/>
        <p:cNvGrpSpPr/>
        <p:nvPr/>
      </p:nvGrpSpPr>
      <p:grpSpPr>
        <a:xfrm>
          <a:off x="0" y="0"/>
          <a:ext cx="0" cy="0"/>
          <a:chOff x="0" y="0"/>
          <a:chExt cx="0" cy="0"/>
        </a:xfrm>
      </p:grpSpPr>
      <p:sp>
        <p:nvSpPr>
          <p:cNvPr id="147" name="Google Shape;147;p21"/>
          <p:cNvSpPr txBox="1"/>
          <p:nvPr/>
        </p:nvSpPr>
        <p:spPr>
          <a:xfrm>
            <a:off x="254000" y="245979"/>
            <a:ext cx="8757920" cy="14355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sng" strike="noStrike" cap="none">
                <a:solidFill>
                  <a:schemeClr val="accent3"/>
                </a:solidFill>
                <a:latin typeface="Candara"/>
                <a:ea typeface="Candara"/>
                <a:cs typeface="Candara"/>
                <a:sym typeface="Candara"/>
              </a:rPr>
              <a:t>Step 5:</a:t>
            </a:r>
            <a:r>
              <a:rPr lang="en-US" sz="3600" b="1" i="0" u="none" strike="noStrike" cap="none">
                <a:solidFill>
                  <a:schemeClr val="accent3"/>
                </a:solidFill>
                <a:latin typeface="Candara"/>
                <a:ea typeface="Candara"/>
                <a:cs typeface="Candara"/>
                <a:sym typeface="Candara"/>
              </a:rPr>
              <a:t> </a:t>
            </a:r>
            <a:r>
              <a:rPr lang="en-US" sz="3600" b="0" i="0" u="none" strike="noStrike" cap="none">
                <a:solidFill>
                  <a:schemeClr val="dk1"/>
                </a:solidFill>
                <a:latin typeface="Candara"/>
                <a:ea typeface="Candara"/>
                <a:cs typeface="Candara"/>
                <a:sym typeface="Candara"/>
              </a:rPr>
              <a:t>MONITOR and evaluate effectiveness of implemented actions.</a:t>
            </a:r>
            <a:endParaRPr sz="3600" b="1" i="0" u="none" strike="noStrike" cap="none">
              <a:solidFill>
                <a:srgbClr val="2F2B20"/>
              </a:solidFill>
              <a:latin typeface="Candara"/>
              <a:ea typeface="Candara"/>
              <a:cs typeface="Candara"/>
              <a:sym typeface="Candara"/>
            </a:endParaRPr>
          </a:p>
        </p:txBody>
      </p:sp>
      <p:sp>
        <p:nvSpPr>
          <p:cNvPr id="148" name="Google Shape;148;p21"/>
          <p:cNvSpPr txBox="1"/>
          <p:nvPr/>
        </p:nvSpPr>
        <p:spPr>
          <a:xfrm>
            <a:off x="254000" y="1790699"/>
            <a:ext cx="8757920" cy="44746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ndara"/>
                <a:ea typeface="Candara"/>
                <a:cs typeface="Candara"/>
                <a:sym typeface="Candara"/>
              </a:rPr>
              <a:t>Adaptation Monitoring Variable </a:t>
            </a:r>
            <a:r>
              <a:rPr lang="en-US" sz="2800" b="0" i="0" u="none" strike="noStrike" cap="none">
                <a:solidFill>
                  <a:schemeClr val="dk1"/>
                </a:solidFill>
                <a:latin typeface="Candara"/>
                <a:ea typeface="Candara"/>
                <a:cs typeface="Candara"/>
                <a:sym typeface="Candara"/>
              </a:rPr>
              <a:t>– What you will measure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Clr>
                <a:srgbClr val="000000"/>
              </a:buClr>
              <a:buSzPts val="2800"/>
              <a:buFont typeface="Arial"/>
              <a:buNone/>
            </a:pPr>
            <a:endParaRPr sz="2800" b="0" i="0" u="none" strike="noStrike" cap="none">
              <a:solidFill>
                <a:schemeClr val="dk1"/>
              </a:solidFill>
              <a:latin typeface="Candara"/>
              <a:ea typeface="Candara"/>
              <a:cs typeface="Candara"/>
              <a:sym typeface="Candara"/>
            </a:endParaRPr>
          </a:p>
        </p:txBody>
      </p:sp>
      <p:sp>
        <p:nvSpPr>
          <p:cNvPr id="149" name="Google Shape;149;p21"/>
          <p:cNvSpPr txBox="1"/>
          <p:nvPr/>
        </p:nvSpPr>
        <p:spPr>
          <a:xfrm>
            <a:off x="254000" y="3072348"/>
            <a:ext cx="8539126" cy="3785652"/>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rgbClr val="000000"/>
              </a:buClr>
              <a:buSzPts val="2400"/>
              <a:buFont typeface="Candara"/>
              <a:buChar char="●"/>
            </a:pPr>
            <a:r>
              <a:rPr lang="en-US" sz="2400" b="0" i="1" u="none" strike="noStrike" cap="none">
                <a:solidFill>
                  <a:schemeClr val="dk1"/>
                </a:solidFill>
                <a:latin typeface="Candara"/>
                <a:ea typeface="Candara"/>
                <a:cs typeface="Candara"/>
                <a:sym typeface="Candara"/>
              </a:rPr>
              <a:t>Items that can tell you whether you have achieved your </a:t>
            </a:r>
            <a:r>
              <a:rPr lang="en-US" sz="2400" b="1" i="1" u="none" strike="noStrike" cap="none">
                <a:solidFill>
                  <a:schemeClr val="accent3"/>
                </a:solidFill>
                <a:latin typeface="Candara"/>
                <a:ea typeface="Candara"/>
                <a:cs typeface="Candara"/>
                <a:sym typeface="Candara"/>
              </a:rPr>
              <a:t>management goals &amp; objectives</a:t>
            </a:r>
            <a:r>
              <a:rPr lang="en-US" sz="2400" b="1" i="1" u="none" strike="noStrike" cap="none">
                <a:solidFill>
                  <a:srgbClr val="4F8852"/>
                </a:solidFill>
                <a:latin typeface="Candara"/>
                <a:ea typeface="Candara"/>
                <a:cs typeface="Candara"/>
                <a:sym typeface="Candara"/>
              </a:rPr>
              <a:t>.</a:t>
            </a:r>
            <a:endParaRPr sz="1400" b="1"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Candara"/>
              <a:buChar char="●"/>
            </a:pPr>
            <a:r>
              <a:rPr lang="en-US" sz="2400" b="0" i="1" u="none" strike="noStrike" cap="none">
                <a:solidFill>
                  <a:schemeClr val="dk1"/>
                </a:solidFill>
                <a:latin typeface="Candara"/>
                <a:ea typeface="Candara"/>
                <a:cs typeface="Candara"/>
                <a:sym typeface="Candara"/>
              </a:rPr>
              <a:t>If possible, use an item that also helps evaluate a particular tactic.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1" u="none" strike="noStrike" cap="none">
              <a:solidFill>
                <a:schemeClr val="dk1"/>
              </a:solidFill>
              <a:latin typeface="Candara"/>
              <a:ea typeface="Candara"/>
              <a:cs typeface="Candara"/>
              <a:sym typeface="Candara"/>
            </a:endParaRPr>
          </a:p>
          <a:p>
            <a:pPr marL="0" marR="0" lvl="0" indent="0" algn="l" rtl="0">
              <a:lnSpc>
                <a:spcPct val="100000"/>
              </a:lnSpc>
              <a:spcBef>
                <a:spcPts val="0"/>
              </a:spcBef>
              <a:spcAft>
                <a:spcPts val="0"/>
              </a:spcAft>
              <a:buClr>
                <a:schemeClr val="dk1"/>
              </a:buClr>
              <a:buSzPts val="600"/>
              <a:buFont typeface="Candara"/>
              <a:buNone/>
            </a:pPr>
            <a:r>
              <a:rPr lang="en-US" sz="2400" b="0" i="1" u="none" strike="noStrike" cap="none">
                <a:solidFill>
                  <a:schemeClr val="dk1"/>
                </a:solidFill>
                <a:latin typeface="Candara"/>
                <a:ea typeface="Candara"/>
                <a:cs typeface="Candara"/>
                <a:sym typeface="Candara"/>
              </a:rPr>
              <a:t>For example:</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2400"/>
              <a:buFont typeface="Arial"/>
              <a:buChar char="•"/>
            </a:pPr>
            <a:r>
              <a:rPr lang="en-US" sz="2400" b="0" i="1" u="none" strike="noStrike" cap="none">
                <a:solidFill>
                  <a:schemeClr val="dk1"/>
                </a:solidFill>
                <a:latin typeface="Candara"/>
                <a:ea typeface="Candara"/>
                <a:cs typeface="Candara"/>
                <a:sym typeface="Candara"/>
              </a:rPr>
              <a:t>Planted seedling survival </a:t>
            </a:r>
            <a:r>
              <a:rPr lang="en-US" sz="2400" b="0" i="1" u="none" strike="noStrike" cap="none">
                <a:solidFill>
                  <a:srgbClr val="2F2B20"/>
                </a:solidFill>
                <a:latin typeface="Calibri"/>
                <a:ea typeface="Calibri"/>
                <a:cs typeface="Calibri"/>
                <a:sym typeface="Calibri"/>
              </a:rPr>
              <a:t>at 1, 2, 5, and 10 years after planting</a:t>
            </a:r>
            <a:endParaRPr sz="2400" b="0" i="1" u="none" strike="noStrike" cap="none">
              <a:solidFill>
                <a:srgbClr val="2F2B2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endParaRPr sz="2400" b="0" i="1" u="none" strike="noStrike" cap="none">
              <a:solidFill>
                <a:schemeClr val="dk1"/>
              </a:solidFill>
              <a:latin typeface="Candara"/>
              <a:ea typeface="Candara"/>
              <a:cs typeface="Candara"/>
              <a:sym typeface="Candar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54"/>
        <p:cNvGrpSpPr/>
        <p:nvPr/>
      </p:nvGrpSpPr>
      <p:grpSpPr>
        <a:xfrm>
          <a:off x="0" y="0"/>
          <a:ext cx="0" cy="0"/>
          <a:chOff x="0" y="0"/>
          <a:chExt cx="0" cy="0"/>
        </a:xfrm>
      </p:grpSpPr>
      <p:sp>
        <p:nvSpPr>
          <p:cNvPr id="155" name="Google Shape;155;p22"/>
          <p:cNvSpPr txBox="1"/>
          <p:nvPr/>
        </p:nvSpPr>
        <p:spPr>
          <a:xfrm>
            <a:off x="254000" y="245979"/>
            <a:ext cx="8757920" cy="14355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sng" strike="noStrike" cap="none">
                <a:solidFill>
                  <a:schemeClr val="accent3"/>
                </a:solidFill>
                <a:latin typeface="Candara"/>
                <a:ea typeface="Candara"/>
                <a:cs typeface="Candara"/>
                <a:sym typeface="Candara"/>
              </a:rPr>
              <a:t>Step 5:</a:t>
            </a:r>
            <a:r>
              <a:rPr lang="en-US" sz="3600" b="1" i="0" u="none" strike="noStrike" cap="none">
                <a:solidFill>
                  <a:schemeClr val="accent3"/>
                </a:solidFill>
                <a:latin typeface="Candara"/>
                <a:ea typeface="Candara"/>
                <a:cs typeface="Candara"/>
                <a:sym typeface="Candara"/>
              </a:rPr>
              <a:t> </a:t>
            </a:r>
            <a:r>
              <a:rPr lang="en-US" sz="3600" b="0" i="0" u="none" strike="noStrike" cap="none">
                <a:solidFill>
                  <a:schemeClr val="dk1"/>
                </a:solidFill>
                <a:latin typeface="Candara"/>
                <a:ea typeface="Candara"/>
                <a:cs typeface="Candara"/>
                <a:sym typeface="Candara"/>
              </a:rPr>
              <a:t>MONITOR and evaluate effectiveness of implemented actions.</a:t>
            </a:r>
            <a:endParaRPr sz="3600" b="1" i="0" u="none" strike="noStrike" cap="none">
              <a:solidFill>
                <a:srgbClr val="2F2B20"/>
              </a:solidFill>
              <a:latin typeface="Candara"/>
              <a:ea typeface="Candara"/>
              <a:cs typeface="Candara"/>
              <a:sym typeface="Candara"/>
            </a:endParaRPr>
          </a:p>
        </p:txBody>
      </p:sp>
      <p:sp>
        <p:nvSpPr>
          <p:cNvPr id="156" name="Google Shape;156;p22"/>
          <p:cNvSpPr txBox="1"/>
          <p:nvPr/>
        </p:nvSpPr>
        <p:spPr>
          <a:xfrm>
            <a:off x="254000" y="1790699"/>
            <a:ext cx="8757920" cy="44746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ndara"/>
                <a:ea typeface="Candara"/>
                <a:cs typeface="Candara"/>
                <a:sym typeface="Candara"/>
              </a:rPr>
              <a:t>Criteria for Evaluation </a:t>
            </a:r>
            <a:r>
              <a:rPr lang="en-US" sz="2800" b="0" i="0" u="none" strike="noStrike" cap="none">
                <a:solidFill>
                  <a:schemeClr val="dk1"/>
                </a:solidFill>
                <a:latin typeface="Candara"/>
                <a:ea typeface="Candara"/>
                <a:cs typeface="Candara"/>
                <a:sym typeface="Candara"/>
              </a:rPr>
              <a:t>– a value or threshold that is meaningful for assessing effectiveness or informing future decisions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Clr>
                <a:srgbClr val="000000"/>
              </a:buClr>
              <a:buSzPts val="2800"/>
              <a:buFont typeface="Arial"/>
              <a:buNone/>
            </a:pPr>
            <a:endParaRPr sz="2800" b="0" i="0" u="none" strike="noStrike" cap="none">
              <a:solidFill>
                <a:schemeClr val="dk1"/>
              </a:solidFill>
              <a:latin typeface="Candara"/>
              <a:ea typeface="Candara"/>
              <a:cs typeface="Candara"/>
              <a:sym typeface="Candara"/>
            </a:endParaRPr>
          </a:p>
        </p:txBody>
      </p:sp>
      <p:sp>
        <p:nvSpPr>
          <p:cNvPr id="157" name="Google Shape;157;p22"/>
          <p:cNvSpPr txBox="1"/>
          <p:nvPr/>
        </p:nvSpPr>
        <p:spPr>
          <a:xfrm>
            <a:off x="254000" y="3476386"/>
            <a:ext cx="8464698" cy="2677656"/>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rgbClr val="000000"/>
              </a:buClr>
              <a:buSzPts val="2400"/>
              <a:buFont typeface="Candara"/>
              <a:buChar char="●"/>
            </a:pPr>
            <a:r>
              <a:rPr lang="en-US" sz="2400" b="1" i="1" u="none" strike="noStrike" cap="none">
                <a:solidFill>
                  <a:srgbClr val="000000"/>
                </a:solidFill>
                <a:latin typeface="Candara"/>
                <a:ea typeface="Candara"/>
                <a:cs typeface="Candara"/>
                <a:sym typeface="Candara"/>
              </a:rPr>
              <a:t>What is success?</a:t>
            </a:r>
            <a:endParaRPr sz="1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Candara"/>
              <a:buChar char="●"/>
            </a:pPr>
            <a:r>
              <a:rPr lang="en-US" sz="2400" b="0" i="1" u="none" strike="noStrike" cap="none">
                <a:solidFill>
                  <a:srgbClr val="000000"/>
                </a:solidFill>
                <a:latin typeface="Candara"/>
                <a:ea typeface="Candara"/>
                <a:cs typeface="Candara"/>
                <a:sym typeface="Candara"/>
              </a:rPr>
              <a:t>What you’</a:t>
            </a:r>
            <a:r>
              <a:rPr lang="en-US" sz="2400" b="0" i="1" u="none" strike="noStrike" cap="none">
                <a:solidFill>
                  <a:schemeClr val="dk1"/>
                </a:solidFill>
                <a:latin typeface="Candara"/>
                <a:ea typeface="Candara"/>
                <a:cs typeface="Candara"/>
                <a:sym typeface="Candara"/>
              </a:rPr>
              <a:t>re monitoring or measuring: </a:t>
            </a:r>
            <a:r>
              <a:rPr lang="en-US" sz="2400" b="1" i="1" u="none" strike="noStrike" cap="none">
                <a:solidFill>
                  <a:schemeClr val="accent3"/>
                </a:solidFill>
                <a:latin typeface="Candara"/>
                <a:ea typeface="Candara"/>
                <a:cs typeface="Candara"/>
                <a:sym typeface="Candara"/>
              </a:rPr>
              <a:t>What are the units on your data?</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1" u="none" strike="noStrike" cap="none">
              <a:solidFill>
                <a:schemeClr val="dk1"/>
              </a:solidFill>
              <a:latin typeface="Candara"/>
              <a:ea typeface="Candara"/>
              <a:cs typeface="Candara"/>
              <a:sym typeface="Candara"/>
            </a:endParaRPr>
          </a:p>
          <a:p>
            <a:pPr marL="0" marR="0" lvl="0" indent="0" algn="l" rtl="0">
              <a:lnSpc>
                <a:spcPct val="100000"/>
              </a:lnSpc>
              <a:spcBef>
                <a:spcPts val="0"/>
              </a:spcBef>
              <a:spcAft>
                <a:spcPts val="0"/>
              </a:spcAft>
              <a:buClr>
                <a:schemeClr val="dk1"/>
              </a:buClr>
              <a:buSzPts val="600"/>
              <a:buFont typeface="Candara"/>
              <a:buNone/>
            </a:pPr>
            <a:r>
              <a:rPr lang="en-US" sz="2400" b="0" i="1" u="none" strike="noStrike" cap="none">
                <a:solidFill>
                  <a:schemeClr val="dk1"/>
                </a:solidFill>
                <a:latin typeface="Candara"/>
                <a:ea typeface="Candara"/>
                <a:cs typeface="Candara"/>
                <a:sym typeface="Candara"/>
              </a:rPr>
              <a:t>For example:</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2400"/>
              <a:buFont typeface="Arial"/>
              <a:buChar char="•"/>
            </a:pPr>
            <a:r>
              <a:rPr lang="en-US" sz="2400" b="0" i="1" u="none" strike="noStrike" cap="none">
                <a:solidFill>
                  <a:schemeClr val="dk1"/>
                </a:solidFill>
                <a:latin typeface="Candara"/>
                <a:ea typeface="Candara"/>
                <a:cs typeface="Candara"/>
                <a:sym typeface="Candara"/>
              </a:rPr>
              <a:t>60% survival of non-local genotypes</a:t>
            </a:r>
            <a:endParaRPr sz="2400" b="0" i="1" u="none" strike="noStrike" cap="none">
              <a:solidFill>
                <a:schemeClr val="dk1"/>
              </a:solidFill>
              <a:latin typeface="Candara"/>
              <a:ea typeface="Candara"/>
              <a:cs typeface="Candara"/>
              <a:sym typeface="Candara"/>
            </a:endParaRPr>
          </a:p>
          <a:p>
            <a:pPr marL="342900" marR="0" lvl="0" indent="-228600" algn="l" rtl="0">
              <a:lnSpc>
                <a:spcPct val="100000"/>
              </a:lnSpc>
              <a:spcBef>
                <a:spcPts val="0"/>
              </a:spcBef>
              <a:spcAft>
                <a:spcPts val="0"/>
              </a:spcAft>
              <a:buClr>
                <a:schemeClr val="dk1"/>
              </a:buClr>
              <a:buSzPts val="2400"/>
              <a:buFont typeface="Candara"/>
              <a:buChar char="•"/>
            </a:pPr>
            <a:r>
              <a:rPr lang="en-US" sz="2400" b="0" i="1" u="none" strike="noStrike" cap="none">
                <a:solidFill>
                  <a:schemeClr val="dk1"/>
                </a:solidFill>
                <a:latin typeface="Candara"/>
                <a:ea typeface="Candara"/>
                <a:cs typeface="Candara"/>
                <a:sym typeface="Candara"/>
              </a:rPr>
              <a:t>Eradication of invasive species</a:t>
            </a:r>
            <a:endParaRPr sz="2400" b="0" i="1" u="none" strike="noStrike" cap="none">
              <a:solidFill>
                <a:schemeClr val="dk1"/>
              </a:solidFill>
              <a:latin typeface="Candara"/>
              <a:ea typeface="Candara"/>
              <a:cs typeface="Candara"/>
              <a:sym typeface="Candara"/>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2485</Words>
  <Application>Microsoft Office PowerPoint</Application>
  <PresentationFormat>On-screen Show (4:3)</PresentationFormat>
  <Paragraphs>328</Paragraphs>
  <Slides>58</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Noto Sans Symbols</vt:lpstr>
      <vt:lpstr>Times New Roman</vt:lpstr>
      <vt:lpstr>Candara</vt:lpstr>
      <vt:lpstr>Arial</vt:lpstr>
      <vt:lpstr>Calibri</vt:lpstr>
      <vt:lpstr>Source Sans Pro</vt:lpstr>
      <vt:lpstr>Open Sans</vt:lpstr>
      <vt:lpstr>Office Theme</vt:lpstr>
      <vt:lpstr>Forest Adaptation  Planning and Practices ~ Online Course ~</vt:lpstr>
      <vt:lpstr>Check-in Using the Chat Box! </vt:lpstr>
      <vt:lpstr>Today’s Agenda</vt:lpstr>
      <vt:lpstr>Step 4 Check-in </vt:lpstr>
      <vt:lpstr>PowerPoint Presentation</vt:lpstr>
      <vt:lpstr>Adaptation Workbook Process</vt:lpstr>
      <vt:lpstr>Step 5: MONITOR and evaluate effectiveness of implemented actions.</vt:lpstr>
      <vt:lpstr>PowerPoint Presentation</vt:lpstr>
      <vt:lpstr>PowerPoint Presentation</vt:lpstr>
      <vt:lpstr>PowerPoint Presentation</vt:lpstr>
      <vt:lpstr>What are you currently monitoring? </vt:lpstr>
      <vt:lpstr>Are there any new things you plan to start monitoring after completing step 5?</vt:lpstr>
      <vt:lpstr>Are there things  you’d like to monitor but don’t currently have the resources to do so? </vt:lpstr>
      <vt:lpstr>What tools or resources are you aware of that could help you with monitoring?</vt:lpstr>
      <vt:lpstr>Thoughts/Suggestions for Improving Step 5?</vt:lpstr>
      <vt:lpstr>Homework</vt:lpstr>
      <vt:lpstr>Landing Page</vt:lpstr>
      <vt:lpstr>Export and Share Plan Instructions</vt:lpstr>
      <vt:lpstr>Export and Share Plan</vt:lpstr>
      <vt:lpstr>Save as PDF</vt:lpstr>
      <vt:lpstr>Save</vt:lpstr>
      <vt:lpstr>PowerPoint Presentation</vt:lpstr>
      <vt:lpstr>Today’s Agenda</vt:lpstr>
      <vt:lpstr>Talking about climate change</vt:lpstr>
      <vt:lpstr>There is a need to understand and effectively communicate information about climate change to a diverse audience</vt:lpstr>
      <vt:lpstr>What experiences have you had regarding communicating about climate change with stakeholders? </vt:lpstr>
      <vt:lpstr>What does your community think?</vt:lpstr>
      <vt:lpstr>Risk Perceptions: Marion Co., IN</vt:lpstr>
      <vt:lpstr>Reaching Your Audience</vt:lpstr>
      <vt:lpstr>Connect with People’s Values</vt:lpstr>
      <vt:lpstr>Focus on ‘self-transcending’ values </vt:lpstr>
      <vt:lpstr>Connect with something your community cares about</vt:lpstr>
      <vt:lpstr>Use local disasters as a conversation starter </vt:lpstr>
      <vt:lpstr>Focus on solutions rather than “Gloom and Doom” </vt:lpstr>
      <vt:lpstr>Engage Across the Political Spectrum</vt:lpstr>
      <vt:lpstr>Use Trusted Messengers</vt:lpstr>
      <vt:lpstr>Climate change is vague –  you should be specific</vt:lpstr>
      <vt:lpstr>List climate change impacts as some of many reasons</vt:lpstr>
      <vt:lpstr>Telling Your Adaptation Story</vt:lpstr>
      <vt:lpstr>A Practical Example </vt:lpstr>
      <vt:lpstr>What makes a good story?</vt:lpstr>
      <vt:lpstr>Example storyline</vt:lpstr>
      <vt:lpstr>Bottomland Forest</vt:lpstr>
      <vt:lpstr>PowerPoint Presentation</vt:lpstr>
      <vt:lpstr>What elements of the storyline did you see? </vt:lpstr>
      <vt:lpstr>Example story: Bottomland Forest</vt:lpstr>
      <vt:lpstr>Example story: Bottomland Forest</vt:lpstr>
      <vt:lpstr>Example story: Bottomland Forest</vt:lpstr>
      <vt:lpstr>Example story: Bottomland Forest</vt:lpstr>
      <vt:lpstr>Next week: Special Session!</vt:lpstr>
      <vt:lpstr>Poster Time!</vt:lpstr>
      <vt:lpstr>Template Slide #1  (replace with your name location)</vt:lpstr>
      <vt:lpstr>Template Slide #2: Climate Change Impacts, Challenges, Opportunities </vt:lpstr>
      <vt:lpstr>Template Slide #3 Adaptation actions</vt:lpstr>
      <vt:lpstr>Template Slide #4 Outcomes</vt:lpstr>
      <vt:lpstr>Recommended Reading</vt:lpstr>
      <vt:lpstr>Close-out Video</vt:lpstr>
      <vt:lpstr>To-do list for Session 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Adaptation  Planning and Practices ~ Online Course ~</dc:title>
  <dc:creator>Brandt, Leslie A -FS</dc:creator>
  <cp:lastModifiedBy>Brandt, Leslie A -FS</cp:lastModifiedBy>
  <cp:revision>2</cp:revision>
  <dcterms:modified xsi:type="dcterms:W3CDTF">2019-02-21T22:16:14Z</dcterms:modified>
</cp:coreProperties>
</file>